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6" r:id="rId4"/>
  </p:sldMasterIdLst>
  <p:notesMasterIdLst>
    <p:notesMasterId r:id="rId47"/>
  </p:notesMasterIdLst>
  <p:sldIdLst>
    <p:sldId id="268" r:id="rId5"/>
    <p:sldId id="271" r:id="rId6"/>
    <p:sldId id="316" r:id="rId7"/>
    <p:sldId id="277" r:id="rId8"/>
    <p:sldId id="281" r:id="rId9"/>
    <p:sldId id="305" r:id="rId10"/>
    <p:sldId id="282" r:id="rId11"/>
    <p:sldId id="280" r:id="rId12"/>
    <p:sldId id="284" r:id="rId13"/>
    <p:sldId id="310" r:id="rId14"/>
    <p:sldId id="285" r:id="rId15"/>
    <p:sldId id="286" r:id="rId16"/>
    <p:sldId id="287" r:id="rId17"/>
    <p:sldId id="288" r:id="rId18"/>
    <p:sldId id="289" r:id="rId19"/>
    <p:sldId id="312" r:id="rId20"/>
    <p:sldId id="311" r:id="rId21"/>
    <p:sldId id="314" r:id="rId22"/>
    <p:sldId id="318" r:id="rId23"/>
    <p:sldId id="319" r:id="rId24"/>
    <p:sldId id="320" r:id="rId25"/>
    <p:sldId id="321" r:id="rId26"/>
    <p:sldId id="322" r:id="rId27"/>
    <p:sldId id="323" r:id="rId28"/>
    <p:sldId id="324" r:id="rId29"/>
    <p:sldId id="325" r:id="rId30"/>
    <p:sldId id="326" r:id="rId31"/>
    <p:sldId id="327" r:id="rId32"/>
    <p:sldId id="317" r:id="rId33"/>
    <p:sldId id="291" r:id="rId34"/>
    <p:sldId id="296" r:id="rId35"/>
    <p:sldId id="298" r:id="rId36"/>
    <p:sldId id="307" r:id="rId37"/>
    <p:sldId id="328" r:id="rId38"/>
    <p:sldId id="330" r:id="rId39"/>
    <p:sldId id="329" r:id="rId40"/>
    <p:sldId id="331" r:id="rId41"/>
    <p:sldId id="332" r:id="rId42"/>
    <p:sldId id="276" r:id="rId43"/>
    <p:sldId id="333" r:id="rId44"/>
    <p:sldId id="278" r:id="rId45"/>
    <p:sldId id="33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65" d="100"/>
          <a:sy n="65" d="100"/>
        </p:scale>
        <p:origin x="76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pPr/>
              <a:t>6/7/2023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pPr/>
              <a:t>‹#›</a:t>
            </a:fld>
            <a:endParaRPr lang="en-US" dirty="0"/>
          </a:p>
        </p:txBody>
      </p:sp>
    </p:spTree>
    <p:extLst>
      <p:ext uri="{BB962C8B-B14F-4D97-AF65-F5344CB8AC3E}">
        <p14:creationId xmlns:p14="http://schemas.microsoft.com/office/powerpoint/2010/main"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DF3C0-B1FB-42DC-B478-AF84C3CE5C3C}" type="datetime1">
              <a:rPr lang="en-US" smtClean="0"/>
              <a:pPr/>
              <a:t>6/7/2023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776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4FA73F-E3AE-4666-833E-DAC3CC7447FA}" type="datetime1">
              <a:rPr lang="en-US" smtClean="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0858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FA73F-E3AE-4666-833E-DAC3CC7447FA}"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598991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FA73F-E3AE-4666-833E-DAC3CC7447FA}"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889147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FA73F-E3AE-4666-833E-DAC3CC7447FA}"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58663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FA73F-E3AE-4666-833E-DAC3CC7447FA}"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94562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FA73F-E3AE-4666-833E-DAC3CC7447FA}"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79814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1DA58D-CE36-42FB-A681-D4975774D88C}"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6431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5E26B-855B-4DB6-BFA6-A35E4D51FCF3}"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493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EDD5F4-8AF8-46B9-B655-FECF27EF63FD}"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1001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94131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9DC33F-8D7B-46CC-9F59-1A17976147CE}" type="datetime1">
              <a:rPr lang="en-US" smtClean="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78599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82513A-523B-4CD2-9C8B-D457F28F4ABD}" type="datetime1">
              <a:rPr lang="en-US" smtClean="0"/>
              <a:pPr/>
              <a:t>6/7/2023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4458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5548E7-81A7-49BE-B31E-01672C55CDBE}" type="datetime1">
              <a:rPr lang="en-US" smtClean="0"/>
              <a:pPr/>
              <a:t>6/7/2023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321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pPr/>
              <a:t>6/7/2023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9333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294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6776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4FA73F-E3AE-4666-833E-DAC3CC7447FA}" type="datetime1">
              <a:rPr lang="en-US" smtClean="0"/>
              <a:pPr/>
              <a:t>6/7/2023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804140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pages of a book">
            <a:extLst>
              <a:ext uri="{FF2B5EF4-FFF2-40B4-BE49-F238E27FC236}">
                <a16:creationId xmlns:a16="http://schemas.microsoft.com/office/drawing/2014/main" id="{E8B6E499-B9AF-4C9F-9B5A-1EFCE8B402C0}"/>
              </a:ext>
            </a:extLst>
          </p:cNvPr>
          <p:cNvPicPr>
            <a:picLocks noChangeAspect="1"/>
          </p:cNvPicPr>
          <p:nvPr/>
        </p:nvPicPr>
        <p:blipFill rotWithShape="1">
          <a:blip r:embed="rId2"/>
          <a:srcRect l="28740" r="9545"/>
          <a:stretch/>
        </p:blipFill>
        <p:spPr>
          <a:xfrm>
            <a:off x="452761" y="10"/>
            <a:ext cx="5643239" cy="6857990"/>
          </a:xfrm>
          <a:prstGeom prst="rect">
            <a:avLst/>
          </a:prstGeom>
        </p:spPr>
      </p:pic>
      <p:sp>
        <p:nvSpPr>
          <p:cNvPr id="2" name="Title 1">
            <a:extLst>
              <a:ext uri="{FF2B5EF4-FFF2-40B4-BE49-F238E27FC236}">
                <a16:creationId xmlns:a16="http://schemas.microsoft.com/office/drawing/2014/main" id="{DAE48B8D-7A59-42A4-A61B-B66E6063DD0D}"/>
              </a:ext>
            </a:extLst>
          </p:cNvPr>
          <p:cNvSpPr>
            <a:spLocks noGrp="1"/>
          </p:cNvSpPr>
          <p:nvPr>
            <p:ph type="ctrTitle"/>
          </p:nvPr>
        </p:nvSpPr>
        <p:spPr>
          <a:xfrm>
            <a:off x="6096001" y="0"/>
            <a:ext cx="6095999" cy="2432115"/>
          </a:xfrm>
        </p:spPr>
        <p:txBody>
          <a:bodyPr>
            <a:normAutofit fontScale="90000"/>
          </a:bodyPr>
          <a:lstStyle/>
          <a:p>
            <a:r>
              <a:rPr lang="en-US" sz="5400" dirty="0"/>
              <a:t>Book Recommendation system</a:t>
            </a:r>
          </a:p>
        </p:txBody>
      </p:sp>
      <p:sp>
        <p:nvSpPr>
          <p:cNvPr id="3" name="Subtitle 2">
            <a:extLst>
              <a:ext uri="{FF2B5EF4-FFF2-40B4-BE49-F238E27FC236}">
                <a16:creationId xmlns:a16="http://schemas.microsoft.com/office/drawing/2014/main" id="{93871044-9D2C-42D1-8B31-E3D6F11C6013}"/>
              </a:ext>
            </a:extLst>
          </p:cNvPr>
          <p:cNvSpPr>
            <a:spLocks noGrp="1"/>
          </p:cNvSpPr>
          <p:nvPr>
            <p:ph type="subTitle" idx="1"/>
          </p:nvPr>
        </p:nvSpPr>
        <p:spPr>
          <a:xfrm>
            <a:off x="6729689" y="2865749"/>
            <a:ext cx="3752918" cy="3992252"/>
          </a:xfrm>
        </p:spPr>
        <p:txBody>
          <a:bodyPr>
            <a:normAutofit/>
          </a:bodyPr>
          <a:lstStyle/>
          <a:p>
            <a:r>
              <a:rPr lang="en-US" b="1" u="sng">
                <a:solidFill>
                  <a:schemeClr val="tx1">
                    <a:lumMod val="85000"/>
                  </a:schemeClr>
                </a:solidFill>
              </a:rPr>
              <a:t>Group1</a:t>
            </a:r>
            <a:endParaRPr lang="en-US" b="1" u="sng" dirty="0">
              <a:solidFill>
                <a:schemeClr val="tx1">
                  <a:lumMod val="85000"/>
                </a:schemeClr>
              </a:solidFill>
            </a:endParaRPr>
          </a:p>
          <a:p>
            <a:r>
              <a:rPr lang="en-US" dirty="0">
                <a:solidFill>
                  <a:schemeClr val="tx1">
                    <a:lumMod val="85000"/>
                  </a:schemeClr>
                </a:solidFill>
              </a:rPr>
              <a:t>Rasula Prashanth </a:t>
            </a:r>
          </a:p>
          <a:p>
            <a:r>
              <a:rPr lang="en-US" dirty="0">
                <a:solidFill>
                  <a:schemeClr val="tx1">
                    <a:lumMod val="85000"/>
                  </a:schemeClr>
                </a:solidFill>
              </a:rPr>
              <a:t>Chandaka Aparna</a:t>
            </a:r>
          </a:p>
          <a:p>
            <a:r>
              <a:rPr lang="en-US" dirty="0">
                <a:solidFill>
                  <a:schemeClr val="tx1">
                    <a:lumMod val="85000"/>
                  </a:schemeClr>
                </a:solidFill>
              </a:rPr>
              <a:t>Shantanu Chanekar</a:t>
            </a:r>
          </a:p>
          <a:p>
            <a:r>
              <a:rPr lang="en-US" dirty="0">
                <a:solidFill>
                  <a:schemeClr val="tx1">
                    <a:lumMod val="85000"/>
                  </a:schemeClr>
                </a:solidFill>
              </a:rPr>
              <a:t>Sanjana Reddy</a:t>
            </a:r>
          </a:p>
          <a:p>
            <a:r>
              <a:rPr lang="en-US" dirty="0">
                <a:solidFill>
                  <a:schemeClr val="tx1">
                    <a:lumMod val="85000"/>
                  </a:schemeClr>
                </a:solidFill>
              </a:rPr>
              <a:t>Ruchika G Karoo</a:t>
            </a:r>
          </a:p>
          <a:p>
            <a:r>
              <a:rPr lang="en-US" dirty="0">
                <a:solidFill>
                  <a:schemeClr val="tx1">
                    <a:lumMod val="85000"/>
                  </a:schemeClr>
                </a:solidFill>
              </a:rPr>
              <a:t>Vaishali</a:t>
            </a:r>
          </a:p>
        </p:txBody>
      </p:sp>
    </p:spTree>
    <p:extLst>
      <p:ext uri="{BB962C8B-B14F-4D97-AF65-F5344CB8AC3E}">
        <p14:creationId xmlns:p14="http://schemas.microsoft.com/office/powerpoint/2010/main" val="322664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AutoShape 3" descr="data:image/png;base64,iVBORw0KGgoAAAANSUhEUgAAAx8AAAHWCAYAAAAW3DTwAAAAOXRFWHRTb2Z0d2FyZQBNYXRwbG90bGliIHZlcnNpb24zLjcuMSwgaHR0cHM6Ly9tYXRwbG90bGliLm9yZy/bCgiHAAAACXBIWXMAAA9hAAAPYQGoP6dpAABES0lEQVR4nO3de3zP9f//8ft7mx0ctjltM8c5fIyIHBuFso/RPn3ySYoWw6JPbYUVUgwJH8o52UcHfIpCnw+V8z5y+IQcFoWESggbZQeGje31+6PvXj/vNszM6zVzu14u78ul9/P5eL9ej9dTXXrfvQ5vh2EYhgAAAADgFnOxuwEAAAAAdwbCBwAAAABLED4AAAAAWILwAQAAAMAShA8AAAAAliB8AAAAALAE4QMAAACAJQgfAAAAACxB+AAAAABgCcIHANxh+vTpo1q1ajmNORwOjR49+oa2s2HDBjkcDm3YsKHIervVCnOcAICiQ/gAABvMmzdPDofjqq+vvvrK7hYLZeHChZo2bVqB62vVquV03GXKlFGrVq30r3/9q9A9rFy5stgGjPT0dI0ZM0ZNmjRR2bJl5eXlpUaNGmnYsGE6ceKE3e1JKt7rB+D252Z3AwBwJ3vttdcUFBSUZ7xu3bqW9nHhwgW5ud3Y/xLatWunCxcuyN3d3RxbuHCh9u7dq0GDBhV4O02bNtWLL74oSTp58qTeffddRUZGKjMzU/3797+hnqTfvzzPmjUr3y/QhTnOovLTTz8pNDRUR48eVffu3TVgwAC5u7vr22+/1XvvvaelS5fq4MGDtvR2pWutHwDcLMIHANioS5cuatGihd1tyNPT84Y/4+LiUqjP/VHVqlX11FNPme/79Omj2rVra+rUqYUKH9dSFP0WxuXLl/Xoo48qOTlZGzZs0H333ec0P27cOE2cONGW3gDASlx2BQDF2KhRo+Ti4qJ169Y5jef+rfk333wj6f/ff7Fo0SK98sorCggIUJkyZfTXv/5Vx44du+5+8rsX4vjx44qKilJgYKA8PDwUFBSkZ599VllZWU77zL3no0OHDlqxYoWOHDliXkb1x3tLCqJy5coKDg7Wjz/+6DT+v//9T927d1eNGjXk4eGh6tWra/Dgwbpw4YJZ06dPH82aNcs8ptzX1Y5z9OjRcjgc+uGHH9SnTx/5+vrKx8dHffv21fnz5532f+HCBb3wwguqVKmSypUrp7/+9a86fvx4ge4j+fe//61vvvlGr776ap7gIUne3t4aN26c09iSJUvUvHlzeXl5qVKlSnrqqad0/Phxp5oOHTqoQ4cOebb3x/t6fv75ZzkcDr355puaM2eO6tSpIw8PD7Vs2VI7duwo8Pp9/PHHat68ucqVKydvb281btxY06dPv+axA8CVOPMBADZKS0vTr7/+6jTmcDhUsWJFSdKIESP0+eefKyoqSnv27FG5cuW0Zs0avfPOOxo7dqyaNGni9Nlx48bJ4XBo2LBhOnXqlKZNm6bQ0FDt3r1bXl5eBe7rxIkTatWqlVJTUzVgwAAFBwfr+PHj+uSTT3T+/HmnS61yvfrqq0pLS9Mvv/yiqVOnSpLKli17o0uiy5cv65dfflH58uWdxpcsWaLz58/r2WefVcWKFbV9+3bNnDlTv/zyi5YsWSJJeuaZZ3TixAklJCTogw8+KPA+H3/8cQUFBWnChAn6+uuv9e6778rPz8/pbESfPn20ePFi9erVS/fee682btyo8PDwAm3/s88+kyT16tWrQPXz5s1T37591bJlS02YMEHJycmaPn26Nm/erF27dsnX17fAx3alhQsX6uzZs3rmmWfkcDg0adIkPfroo/rpp59UqlSpa65fQkKCevbsqY4dO5rrsn//fm3evFkDBw4sVD8A7kAGAMByc+fONSTl+/Lw8HCq3bNnj+Hu7m48/fTTRkpKilG1alWjRYsWxqVLl8ya9evXG5KMqlWrGunp6eb44sWLDUnG9OnTzbHIyEijZs2aTvuQZIwaNcp837t3b8PFxcXYsWNHnt5zcnKc9rl+/XpzLjw8PM+2r6VmzZpGp06djNOnTxunT5829uzZY/Tq1cuQZERHRzvVnj9/Ps/nJ0yYYDgcDuPIkSPmWHR0tHG1/7398ThHjRplSDL69evnVPe3v/3NqFixovk+MTHRkGQMGjTIqa5Pnz55tpmfe+65x/Dx8blmTa6srCzDz8/PaNSokXHhwgVzfPny5YYkIy4uzhxr37690b59+zzb+OOf8eHDhw1JRsWKFY0zZ86Y459++qkhyfj888/Nsaut38CBAw1vb2/j8uXLBToOAMgPl10BgI1mzZqlhIQEp9eqVaucaho1aqQxY8bo3XffVVhYmH799VfNnz8/3xune/furXLlypnvH3vsMVWpUkUrV64scE85OTlatmyZHn744XzvR7nyMpyisHbtWlWuXFmVK1dW48aN9cEHH6hv37564403nOquPHOTkZGhX3/9VW3atJFhGNq1a9dN9fD3v//d6f3999+v3377Tenp6ZKk1atXS5Kee+45p7rnn3++QNtPT093+nO5lp07d+rUqVN67rnnnO5RCQ8PV3BwsFasWFGg7eTniSeecDqjdP/990v6/Wb46/H19VVGRoYSEhIKvX8A4LIrALBRq1atCnTD+ZAhQ/Txxx9r+/btGj9+vBo2bJhvXb169ZzeOxwO1a1bVz///HOBezp9+rTS09PVqFGjAn/mZrRu3Vqvv/66srOztXfvXr3++utKSUnJc2nX0aNHFRcXp88++0wpKSlOc2lpaTfVQ40aNZze535BT0lJkbe3t44cOSIXF5c8TyYr6FPJvL29C/QFX5KOHDkiSapfv36eueDgYH355ZcF2k5+rnWc1/Pcc89p8eLF6tKli6pWrapOnTrp8ccfV+fOnQvdD4A7D+EDAG4DP/30kw4dOiRJ2rNnj83dFK1KlSopNDRUkhQWFqbg4GD95S9/0fTp0xUbGytJys7O1p///GedOXNGw4YNU3BwsMqUKaPjx4+rT58+ysnJuakeXF1d8x03DOOmtpsrODhYu3bt0rFjx1S9evUi2ab0e7jMr8fs7Ox862/mOP38/LR7926tWbNGq1at0qpVqzR37lz17t1b8+fPv7HGAdyxuOwKAIq5nJwc9enTR97e3nrllVf00Ucf6T//+U++tbkBJZdhGPrhhx9u6KlTlStXlre3t/bu3XvDvRbFJVnh4eFq3769xo8fr4yMDEm/B66DBw9q8uTJGjZsmB555BGFhoYqMDDwlvTwRzVr1lROTo4OHz7sNP7DDz8U6PMPP/ywJOnDDz8s0L4k6cCBA3nmDhw4YM5Lv5+5SE1NzVOXe/akMK61fu7u7nr44Yf19ttv68cff9Qzzzyjf/3rXwVeBwAgfABAMTdlyhRt2bJFc+bM0dixY9WmTRs9++yzeZ6SJUn/+te/dPbsWfP9J598opMnT6pLly4F3p+Li4u6du2qzz//XDt37swzf62/JS9TpsxNXwIlScOGDdNvv/2md955R9L//xv7K/dtGEa+j3ktU6aMJOX7pbywwsLCJElvv/220/jMmTML9PnHHntMjRs31rhx47R169Y882fPntWrr74qSWrRooX8/PwUHx+vzMxMs2bVqlXav3+/0xO26tSpo++//16nT582x7755htt3ry54Af3B1dbv99++83pvYuLi+6++25JcuoTAK6Fy64AwEarVq3S999/n2e8TZs2ql27tvbv36+RI0eqT58+5t+ez5s3T02bNjWvwb9ShQoVdN9996lv375KTk7WtGnTVLdu3Rv+sb7x48dr7dq1at++vQYMGKAGDRro5MmTWrJkib788surPuq1efPmWrRokWJjY9WyZUuVLVvW7PtGdOnSRY0aNdKUKVMUHR2t4OBg1alTRy+99JKOHz8ub29v/fvf/873XoXmzZtLkl544QWFhYXJ1dVVPXr0uOEe/rjNbt26adq0afrtt9/MR+3m/iL59c62lCpVSv/5z38UGhqqdu3a6fHHH1fbtm1VqlQp7du3TwsXLlT58uU1btw4lSpVShMnTlTfvn3Vvn179ezZ03zUbq1atTR48GBzu/369dOUKVMUFhamqKgonTp1SvHx8brrrrvMm+ULc6xS3vV7+umndebMGT344IOqVq2ajhw5opkzZ6pp06Zq0KBBofYF4A5k34O2AODOda1H7Uoy5s6da1y+fNlo2bKlUa1aNSM1NdXp89OnTzckGYsWLTIM4/8/9vajjz4yhg8fbvj5+RleXl5GeHi402NoDaNgj9o1DMM4cuSI0bt3b6Ny5cqGh4eHUbt2bSM6OtrIzMx02ueVj9o9d+6c8eSTTxq+vr6GpOs+drdmzZpGeHh4vnPz5s0z18IwDOO7774zQkNDjbJlyxqVKlUy+vfvb3zzzTdONYZhGJcvXzaef/55o3LlyobD4XB6bOwfjzP3UbunT5922nfun8/hw4fNsYyMDCM6OtqoUKGCUbZsWaNr167GgQMHDEnGP/7xj2seZ66UlBQjLi7OaNy4sVG6dGnD09PTaNSokTF8+HDj5MmTTrWLFi0y7rnnHsPDw8OoUKGCERERYfzyyy95tvnhhx8atWvXNtzd3Y2mTZsaa9asueqjdt944408n//jmlxt/T755BOjU6dOhp+fn+Hu7m7UqFHDeOaZZ/L0DQDX4jCMIrqbDgBgmw0bNuiBBx7QkiVL9Nhjj9ndzh1j9+7duueee/Thhx8qIiLC7nYAoNjjng8AAArgwoULecamTZsmFxcXtWvXzoaOAOD2wz0fAAAUwKRJk5SYmKgHHnhAbm5u5uNmBwwYUKSPzwWAkozwAQBAAbRp00YJCQkaO3aszp07pxo1amj06NHmU6oAANfHPR8AAAAALME9HwAAAAAsQfgAAAAAYAnu+bBQTk6OTpw4oXLlyl33B6kAAACA24FhGDp79qwCAwPl4nLtcxuEDwudOHGCJ6IAAACgRDp27JiqVat2zRrCh4XKlSsn6fc/GG9vb5u7AQAAAG5eenq6qlevbn7XvRbCh4VyL7Xy9vYmfAAAAKBEKchtBdxwDgAAAMAShA8AAAAAliB8AAAAALAE4QMAAACAJQgfAAAAACxB+AAAAABgCcIHAAAAAEsQPgAAAABYgvABAAAAwBKEDwAAAACWIHwAAAAAsAThAwAAAIAlCB8AAAAALEH4AAAAAGAJwgcAAAAAS7jZ3QAAAEBx9th/PrC7hVvqk0d72d0C7iCc+QAAAABgCcIHAAAAAEsQPgAAAABYgvABAAAAwBKEDwAAAACWIHwAAAAAsAThAwAAAIAlCB8AAAAALGFr+Ni0aZMefvhhBQYGyuFwaNmyZU7zhmEoLi5OVapUkZeXl0JDQ3Xo0CGnmjNnzigiIkLe3t7y9fVVVFSUzp0751Tz7bff6v7775enp6eqV6+uSZMm5ellyZIlCg4Olqenpxo3bqyVK1fecC8AAAAArs7W8JGRkaEmTZpo1qxZ+c5PmjRJM2bMUHx8vLZt26YyZcooLCxMFy9eNGsiIiK0b98+JSQkaPny5dq0aZMGDBhgzqenp6tTp06qWbOmEhMT9cYbb2j06NGaM2eOWbNlyxb17NlTUVFR2rVrl7p27aquXbtq7969N9QLAAAAgKtzGIZh2N2EJDkcDi1dulRdu3aV9PuZhsDAQL344ot66aWXJElpaWny9/fXvHnz1KNHD+3fv18NGzbUjh071KJFC0nS6tWr9dBDD+mXX35RYGCgZs+erVdffVVJSUlyd3eXJL388statmyZvv/+e0nSE088oYyMDC1fvtzs595771XTpk0VHx9foF4KIj09XT4+PkpLS5O3t3eRrBsAALi1HvvPB3a3cEt98mgvu1vAbe5GvuMW23s+Dh8+rKSkJIWGhppjPj4+at26tbZu3SpJ2rp1q3x9fc3gIUmhoaFycXHRtm3bzJp27dqZwUOSwsLCdODAAaWkpJg1V+4ntyZ3PwXpJT+ZmZlKT093egEAAAB3qmIbPpKSkiRJ/v7+TuP+/v7mXFJSkvz8/Jzm3dzcVKFCBaea/LZx5T6uVnPl/PV6yc+ECRPk4+NjvqpXr36dowYAAABKrmIbPkqC4cOHKy0tzXwdO3bM7pYAAAAA2xTb8BEQECBJSk5OdhpPTk425wICAnTq1Cmn+cuXL+vMmTNONflt48p9XK3myvnr9ZIfDw8PeXt7O70AAACAO1WxDR9BQUEKCAjQunXrzLH09HRt27ZNISEhkqSQkBClpqYqMTHRrPniiy+Uk5Oj1q1bmzWbNm3SpUuXzJqEhATVr19f5cuXN2uu3E9uTe5+CtILAAAAgGuzNXycO3dOu3fv1u7duyX9fmP37t27dfToUTkcDg0aNEivv/66PvvsM+3Zs0e9e/dWYGCg+USsBg0aqHPnzurfv7+2b9+uzZs3KyYmRj169FBgYKAk6cknn5S7u7uioqK0b98+LVq0SNOnT1dsbKzZx8CBA7V69WpNnjxZ33//vUaPHq2dO3cqJiZGkgrUCwAAAIBrc7Nz5zt37tQDDzxgvs8NBJGRkZo3b56GDh2qjIwMDRgwQKmpqbrvvvu0evVqeXp6mp9ZsGCBYmJi1LFjR7m4uKhbt26aMWOGOe/j46O1a9cqOjpazZs3V6VKlRQXF+f0WyBt2rTRwoULNWLECL3yyiuqV6+eli1bpkaNGpk1BekFAAAAwNUVm9/5uBPwOx8AANx++J0P4NpKxO98AAAAAChZCB8AAAAALEH4AAAAAGAJwgcAAAAASxA+AAAAAFiC8AEAAADAEo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FOvwkZ2drZEjRyooKEheXl6qU6eOxo4dK8MwzBrDMBQXF6cqVarIy8tLoaGhOnTokNN2zpw5o4iICHl7e8vX11dRUVE6d+6cU823336r+++/X56enqpevbomTZqUp58lS5YoODhYnp6eaty4sVauXHlrDhwAAAAogYp1+Jg4caJmz56tt956S/v379fEiRM1adIkzZw506yZNGmSZsyYofj4eG3btk1lypRRWFiYLl68aNZERERo3759SkhI0PLly7Vp0yYNGDDAnE9PT1enTp1Us2ZNJSYm6o033tDo0aM1Z84cs2bLli3q2bOnoqKitGvXLnXt2lVdu3bV3r17rVkMAAAA4DbnMK48jVDM/OUvf5G/v7/ee+89c6xbt27y8vLShx9+KMMwFBgYqBdffFEvvfSSJCktLU3+/v6aN2+eevToof3796thw4basWOHWrRoIUlavXq1HnroIf3yyy8KDAzU7Nmz9eqrryopKUnu7u6SpJdfflnLli3T999/L0l64oknlJGRoeXLl5u93HvvvWratKni4+MLdDzp6eny8fFRWlqavL29i2SNAADArfXYfz6wu4Vb6pNHe9ndAm5zN/Idt1if+WjTpo3WrVungwcPSpK++eYbffnll+rSpYsk6fDhw0pKSlJoaKj5GR8fH7Vu3Vpbt26VJG3dulW+vr5m8JCk0NBQubi4aNu2bWZNu3btzOAhSWFhYTpw4IBSUlLMmiv3k1uTu5/8ZGZmKj093ekFAAAA3Knc7G7gWl5++WWlp6crODhYrq6uys7O1rhx4xQRESFJSkpKkiT5+/s7fc7f39+cS0pKkp+fn9O8m5ubKlSo4FQTFBSUZxu5c+XLl1dSUtI195OfCRMmaMyYMTd62AAAAECJVKzPfCxevFgLFizQwoUL9fXXX2v+/Pl68803NX/+fLtbK5Dhw4crLS3NfB07dszulgAAAADbFOszH0OGDNHLL7+sHj16SJIaN26sI0eOaMKECYqMjFRAQIAkKTk5WVWqVDE/l5ycrKZNm0qSAgICdOrUKaftXr58WWfOnDE/HxAQoOTkZKea3PfXq8mdz4+Hh4c8PDxu9LABAACAEqlYn/k4f/68XFycW3R1dVVOTo4kKSgoSAEBAVq3bp05n56erm3btikkJESSFBISotTUVCUmJpo1X3zxhXJyctS6dWuzZtOmTbp06ZJZk5CQoPr166t8+fJmzZX7ya3J3Q8AAACAayvW4ePhhx/WuHHjtGLFCv38889aunSppkyZor/97W+SJIfDoUGDBun111/XZ599pj179qh3794KDAxU165dJUkNGjRQ586d1b9/f23fvl2bN29WTEyMevToocDAQEnSk08+KXd3d0VFRWnfvn1atGiRpk+frtjYWLOXgQMHavXq1Zo8ebK+//57jR49Wjt37lRMTIzl6wIAAADcjor1ZVczZ87UyJEj9dxzz+nUqVMKDAzUM888o7i4OLNm6NChysjI0IABA5Samqr77rtPq1evlqenp1mzYMECxcTEqGPHjnJxcVG3bt00Y8YMc97Hx0dr165VdHS0mjdvrkqVKikuLs7pt0DatGmjhQsXasSIEXrllVdUr149LVu2TI0aNbJmMQAAAFDsrfjxf3a3cMuE17n/prdRrH/no6Thdz4AALj98DsfuBF3YvgoMb/zAQAAAKDkIHwAAAAAsAThAwAAAIAlCB8AAAAALEH4AAAAAGCJYv2oXQAAYJ0/v/2e3S3cUgnPRdndAnDH48w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AThAwAAAIAlCB8AAAAALOFmdwMAAAC4/by6dYndLdxS40K6291CicSZDwAAAACWIHwAAAAAsAThAwAAAIAlCB8AAAAALEH4AAAAAGAJwgcAAAAASxA+AAAAAFiC8AEAAADAEoQPAAAAAJYgfAAAAACwBOEDAAAAgCUIHwAAAAAsQfgAAAAAYAnCBwAAAABLED4AAAAAWILwAQAAAMAShA8AAAAAliB8AAAAALAE4QMAAACAJQgfAAAAACxB+AAAAABgCcIHAAAAAEsU+/Bx/PhxPfXUU6pYsaK8vLzUuHFj7dy505w3DENxcXGqUqWKvLy8FBoaqkOHDjlt48yZM4qIiJC3t7d8fX0VFRWlc+fOOdV8++23uv/+++Xp6anq1atr0qRJeXpZsmSJgoOD5enpqcaNG2vlypW35qABAACAEqhYh4+UlBS1bdtWpUqV0qpVq/Tdd99p8uTJKl++vFkzadIkzZgxQ/Hx8dq2bZvKlCmjsLAwXbx40ayJiIjQvn37lJCQoOXLl2vTpk0aMGCAOZ+enq5OnTqpZs2aSkxM1BtvvKHRo0drzpw5Zs2WLVvUs2dPRUVFadeuXeratau6du2qvXv3WrMYAAAAwG3Oze4GrmXixImqXr265s6da44FBQWZ/2wYhqZNm6YRI0bokUcekST961//kr+/v5YtW6YePXpo//79Wr16tXbs2KEWLVpIkmbOnKmHHnpIb775pgIDA7VgwQJlZWXp/fffl7u7u+666y7t3r1bU6ZMMUPK9OnT1blzZw0ZMkSSNHbsWCUkJOitt95SfHy8VUsCAAAA3LaK9ZmPzz77TC1atFD37t3l5+ene+65R++88445f/jwYSUlJSk0NNQc8/HxUevWrbV161ZJ0tatW+Xr62sGD0kKDQ2Vi4uLtm3bZta0a9dO7u7uZk1YWJgOHDiglJQUs+bK/eTW5O4nP5mZmUpPT3d6AQAAAHeqYh0+fvrpJ82ePVv16tXTmjVr9Oyzz+qFF17Q/PnzJUlJSUmSJH9/f6fP+fv7m3NJSUny8/Nzmndzc1OFChWcavLbxpX7uFpN7nx+JkyYIB8fH/NVvXr1Gzp+AAAAoCQp1uEjJydHzZo10/jx43XPPfdowIAB6t+//21zmdPw4cOVlpZmvo4dO2Z3SwAAAIBtChU+HnzwQaWmpuYZT09P14MPPnizPZmqVKmihg0bOo01aNBAR48elSQFBARIkpKTk51qkpOTzbmAgACdOnXKaf7y5cs6c+aMU01+27hyH1eryZ3Pj4eHh7y9vZ1eAAAAwJ2qUOFjw4YNysrKyjN+8eJF/e9//7vppnK1bdtWBw4ccBo7ePCgatasKen3m88DAgK0bt06cz49PV3btm1TSEiIJCkkJESpqalKTEw0a7744gvl5OSodevWZs2mTZt06dIlsyYhIUH169c3n6wVEhLitJ/cmtz9AAAAALi2G3ra1bfffmv+83fffed0v0N2drZWr16tqlWrFllzgwcPVps2bTR+/Hg9/vjj2r59u+bMmWM+AtfhcGjQoEF6/fXXVa9ePQUFBWnkyJEKDAxU165dJf1+pqRz587m5VqXLl1STEyMevToocDAQEnSk08+qTFjxigqKkrDhg3T3r17NX36dE2dOtXsZeDAgWrfvr0mT56s8PBwffzxx9q5c6fT43gBAAAAXN0NhY+mTZvK4XDI4XDke3mVl5eXZs6cWWTNtWzZUkuXLtXw4cP12muvKSgoSNOmTVNERIRZM3ToUGVkZGjAgAFKTU3Vfffdp9WrV8vT09OsWbBggWJiYtSxY0e5uLioW7dumjFjhjnv4+OjtWvXKjo6Ws2bN1elSpUUFxfn9Fsgbdq00cKFCzVixAi98sorqlevnpYtW6ZGjRoV2fECAAAAJZnDMAyjoMVHjhyRYRiqXbu2tm/frsqVK5tz7u7u8vPzk6ur6y1ptCRIT0+Xj4+P0tLSuP8DAFDs/Pnt9+xu4ZZKeC6qUJ977D8fFHEnxcsnj/Yq1Ode3bqkiDspXsaFdC/U51b8WHS3IBQ34XXuz3f8Rr7j3tCZj9x7LXJycm7kYwAAAABQ+F84P3TokNavX69Tp07lCSNxcXE33RgAAACAkqVQ4eOdd97Rs88+q0qVKikgIEAOh8OcczgchA8AAAAAeRQqfLz++usaN26chg0bVtT9AAAAACihCvU7HykpKerevXA34QAAAAC4MxUqfHTv3l1r164t6l4AAAAAlGCFuuyqbt26GjlypL766is1btxYpUqVcpp/4YUXiqQ5AAAAACVHocLHnDlzVLZsWW3cuFEbN250mnM4HIQPAAAAAHkUKnwcPny4qPsAAAAAUMIV6p4PAAAAALhRhTrz0a9fv2vOv//++4VqBgAAAEDJVajwkZKS4vT+0qVL2rt3r1JTU/Xggw8WSWMAAAAASpZChY+lS5fmGcvJydGzzz6rOnXq3HRTAAAAAEqeIrvnw8XFRbGxsZo6dWpRbRIAAABACVKkN5z/+OOPunz5clFuEgAAAEAJUajLrmJjY53eG4ahkydPasWKFYqMjCySxgAAAACULIUKH7t27XJ67+LiosqVK2vy5MnXfRIWAAAAgDtTocLH+vXri7oPAAAAACVcocJHrtOnT+vAgQOSpPr166ty5cpF0hQAAACAkqdQN5xnZGSoX79+qlKlitq1a6d27dopMDBQUVFROn/+fFH3CAAAAKAEKFT4iI2N1caNG/X5558rNTVVqamp+vTTT7Vx40a9+OKLRd0jAAAAgBKgUJdd/fvf/9Ynn3yiDh06mGMPPfSQvLy89Pjjj2v27NlF1R8AAACAEqJQZz7Onz8vf3//PON+fn5cdgUAAAAgX4UKHyEhIRo1apQuXrxojl24cEFjxoxRSEhIkTUHAAAAoOQo1GVX06ZNU+fOnVWtWjU1adJEkvTNN9/Iw8NDa9euLdIGAQAAAJQMhQofjRs31qFDh7RgwQJ9//33kqSePXsqIiJCXl5eRdogAODmhL7wlt0t3FL/nRFjdwsAgAIqVPiYMGGC/P391b9/f6fx999/X6dPn9awYcOKpDkAAAAAJUeh7vn45z//qeDg4Dzjd911l+Lj42+6KQAAAAAlT6HCR1JSkqpUqZJnvHLlyjp58uRNNwUAAACg5ClU+Khevbo2b96cZ3zz5s0KDAy86aYAAAAAlDyFuuejf//+GjRokC5duqQHH3xQkrRu3ToNHTqUXzgHAAAAkK9ChY8hQ4bot99+03PPPaesrCxJkqenp4YNG6bhw4cXaYMAAAAASoZChQ+Hw6GJEydq5MiR2r9/v7y8vFSvXj15eHgUdX8AAAAASohChY9cZcuWVcuWLYuqFwAAAAAlWKFuOAcAAACAG0X4AAAAAGAJwgcAAAAASxA+AAAAAFiC8AEAAADAEoQPAAAAAJYgfAAAAACwBOEDAAAAgCUIHwAAAAAsQfgAAAAAYAnCBwAAAABLED4AAAAAWILwAQAAAMAShA8AAAAAliB8AAAAALAE4QMAAACAJQgfAAAAACxB+AAAAABgCcIHAAAAAEsQPgAAAABYgvABAAAAwBKEDwAAAACWIHwAAAAAsAThAwAAAIAlCB8AAAAALHFbhY9//OMfcjgcGjRokDl28eJFRUdHq2LFiipbtqy6deum5ORkp88dPXpU4eHhKl26tPz8/DRkyBBdvnzZqWbDhg1q1qyZPDw8VLduXc2bNy/P/mfNmqVatWrJ09NTrVu31vbt22/FYQIAAAAl0m0TPnbs2KF//vOfuvvuu53GBw8erM8//1xLlizRxo0bdeLECT366KPmfHZ2tsLDw5WVlaUtW7Zo/vz5mjdvnuLi4syaw4cPKzw8XA888IB2796tQYMG6emnn9aaNWvMmkWLFik2NlajRo3S119/rSZNmigsLEynTp269QcPAAAAlAC3Rfg4d+6cIiIi9M4776h8+fLmeFpamt577z1NmTJFDz74oJo3b665c+dqy5Yt+uqrryRJa9eu1XfffacPP/xQTZs2VZcuXTR27FjNmjVLWVlZkqT4+HgFBQVp8uTJatCggWJiYvTYY49p6tSp5r6mTJmi/v37q2/fvmrYsKHi4+NVunRpvf/++9YuBgAAAHCbui3CR3R0tMLDwxUaGuo0npiYqEuXLjmNBwcHq0aNGtq6daskaevWrWrcuLH8/f3NmrCwMKWnp2vfvn1mzR+3HRYWZm4jKytLiYmJTjUuLi4KDQ01a/KTmZmp9PR0pxcAAABwp3Kzu4Hr+fjjj/X1119rx44deeaSkpLk7u4uX19fp3F/f38lJSWZNVcGj9z53Llr1aSnp+vChQtKSUlRdnZ2vjXff//9VXufMGGCxowZU7ADBQAAAEq4Yn3m49ixYxo4cKAWLFggT09Pu9u5YcOHD1daWpr5OnbsmN0tAQAAALYp1uEjMTFRp06dUrNmzeTm5iY3Nzdt3LhRM2bMkJubm/z9/ZWVlaXU1FSnzyUnJysgIECSFBAQkOfpV7nvr1fj7e0tLy8vVapUSa6urvnW5G4jPx4eHvL29nZ6AQAAAHeqYh0+OnbsqD179mj37t3mq0WLFoqIiDD/uVSpUlq3bp35mQMHDujo0aMKCQmRJIWEhGjPnj1OT6VKSEiQt7e3GjZsaNZcuY3cmtxtuLu7q3nz5k41OTk5WrdunVkDAAAA4NqK9T0f5cqVU6NGjZzGypQpo4oVK5rjUVFRio2NVYUKFeTt7a3nn39eISEhuvfeeyVJnTp1UsOGDdWrVy9NmjRJSUlJGjFihKKjo+Xh4SFJ+vvf/6633npLQ4cOVb9+/fTFF19o8eLFWrFihbnf2NhYRUZGqkWLFmrVqpWmTZumjIwM9e3b16LVAAAAAG5vxTp8FMTUqVPl4uKibt26KTMzU2FhYXr77bfNeVdXVy1fvlzPPvusQkJCVKZMGUVGRuq1114za4KCgrRixQoNHjxY06dPV7Vq1fTuu+8qLCzMrHniiSd0+vRpxcXFKSkpSU2bNtXq1avz3IQOAAAAIH+3XfjYsGGD03tPT0/NmjVLs2bNuupnatasqZUrV15zux06dNCuXbuuWRMTE6OYmJgC9woAAADg/yvW93wAAAAAKDkIHwAAAAAsQfgAAAAAYAnCBwAAAABL3HY3nAMAUBQ6vhZvdwu3zLq4v9vdAgDkizMfAAAAACxB+AAAAABgCcI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ESxDh8TJkxQy5YtVa5cOfn5+alr1646cOCAU83FixcVHR2tihUrqmzZsurWrZuSk5Odao4eParw8HCVLl1afn5+GjJkiC5fvuxUs2HDBjVr1kweHh6qW7eu5s2bl6efWbNmqVatWvL09FTr1q21ffv2Ij9mAAAAoKQq1uFj48aNio6O1ldffaWEhARdunRJnTp1UkZGhlkzePBgff7551qyZIk2btyoEydO6NFHHzXns7OzFR4erqysLG3ZskXz58/XvHnzFBcXZ9YcPnxY4eHheuCBB7R7924NGjRITz/9tNasWWPWLFq0SLGxsRo1apS+/vprNWnSRGFhYTp16pQ1iwEAAADc5tzsbuBaVq9e7fR+3rx58vPzU2Jiotq1a6e0tDS99957WrhwoR588EFJ0ty5c9WgQQN99dVXuvfee7V27Vp99913+u9//yt/f381bdpUY8eO1bBhwzR69Gi5u7srPj5eQUFBmjx5siSpQYMG+vLLLzV16lSFhYVJkqZMmaL+/furb9++kqT4+HitWLFC77//vl5++WULVwUAAAC4PRXrMx9/lJaWJkmqUKGCJCkxMVGXLl1SaGioWRMcHKwaNWpo69atkqStW7eqcePG8vf3N2vCwsKUnp6uffv2mTVXbiO3JncbWVlZSkxMdKpxcXFRaGioWZOfzMxMpaenO70AAACAO9VtEz5ycnI0aNAgtW3bVo0aNZIkJSUlyd3dXb6+vk61/v7+SkpKMmuuDB6587lz16pJT0/XhQsX9Ouvvyo7Ozvfmtxt5GfChAny8fExX9WrV7/xAwcAAABKiNsmfERHR2vv3r36+OOP7W6lwIYPH660tDTzdezYMbtbAgAAAGxTrO/5yBUTE6Ply5dr06ZNqlatmjkeEBCgrKwspaamOp39SE5OVkBAgFnzx6dS5T4N68qaPz4hKzk5Wd7e3vLy8pKrq6tcXV3zrcndRn48PDzk4eFx4wcMAAAAlEDF+syHYRiKiYnR0qVL9cUXXygoKMhpvnnz5ipVqpTWrVtnjh04cEBHjx5VSEiIJCkkJER79uxxeipVQkKCvL291bBhQ7Pmym3k1uRuw93dXc2bN3eqycnJ0bp168waAAAAANdWrM98REdHa+HChfr0009Vrlw58/4KHx8feXl5ycfHR1FRUYqNjVWFChXk7e2t559/XiEhIbr33nslSZ06dVLDhg3Vq1cvTZo0SUlJSRoxYoSio6PNsxJ///vf9dZbb2no0KHq16+fvvjiCy1evFgrVqwwe4mNjVVkZKRatGihVq1aadq0acrIyDCffgUAAADg2op1+Jg9e7YkqUOHDk7jc+fOVZ8+fSRJU6dOlYuLi7p166bMzEyFhYXp7bffNmtdXV21fPlyPfvsswoJCVGZMmUUGRmp1157zawJCgrSihUrNHjwYE2fPl3VqlXTu+++az5mV5KeeOIJnT59WnFxcUpKSlLTpk21evXqPDehAwAAAMhfsQ4fhmFct8bT01OzZs3SrFmzrlpTs2ZNrVy58prb6dChg3bt2nXNmpiYGMXExFy3JwAAAAB5Fet7PgAAAACUHI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ED4AAAAAWMLN7gYAoKh06fmm3S3cUqs+esnuFgAAuCmc+QAAAABgCcIHAAAAAEsQPgAAAABYgvABAAAAwBKEDwAAAACWIHwAAAAAsAThAwAAAIAlCB8AAAAALEH4AAAAAGAJwgcAAAAAS7jZ3QCAG9fpgRfsbuGWWrt+ht0tAACAW4AzHwAAAAAsQfgAAAAAYAnCBwAAAABLED4AAAAAWILwAQAAAMAShA8AAAAAliB8AAAAALAE4QMAAACAJQgfAAAAACxB+AAAAABgCTe7GwCup3Wjzna3cMts27va7hYAAAAsw5kPAAAAAJYgfAAAAACwBJddFSN1AurZ3cIt9WPSIbtbAAAAgI048wEAAADAEoQPAAAAAJYgfNygWbNmqVatWvL09FTr1q21fft2u1sCAAAAbguEjxuwaNEixcbGatSoUfr666/VpEkThYWF6dSpU3a3BgAAABR7hI8bMGXKFPXv3199+/ZVw4YNFR8fr9KlS+v999+3uzUAAACg2ONpVwWUlZWlxMREDR8+3BxzcXFRaGiotm7dmu9nMjMzlZmZab5PS0uTJKWnp+dbn5OTU4QdFz9XO+7ryc6+XMSdFB+FXZPLl7OKuJPipdDrculiEXdSvBR6XbIuFHEnxUuh1+ViyV2XQq/JhZK7JlLh1+XSedYlP5kZ54u4k+KlsOty/mxGEXdSfFxtTXLHDcO47jYcRkGqoBMnTqhq1arasmWLQkJCzPGhQ4dq48aN2rZtW57PjB49WmPGjLGyTQAAAMAWx44dU7Vq1a5Zw5mPW2j48OGKjY013+fk5OjMmTOqWLGiHA6HjZ39nlCrV6+uY8eOydvb29ZeihPWJS/WJH+sS/5Yl/yxLnmxJvljXfLHuuSvuKyLYRg6e/asAgMDr1tL+CigSpUqydXVVcnJyU7jycnJCggIyPczHh4e8vDwcBrz9fW9VS0Wire3N/8R54N1yYs1yR/rkj/WJX+sS16sSf5Yl/yxLvkrDuvi4+NToDpuOC8gd3d3NW/eXOvWrTPHcnJytG7dOqfLsAAAAADkjzMfNyA2NlaRkZFq0aKFWrVqpWnTpikjI0N9+/a1uzUAAACg2CN83IAnnnhCp0+fVlxcnJKSktS0aVOtXr1a/v7+drd2wzw8PDRq1Kg8l4Xd6ViXvFiT/LEu+WNd8se65MWa5I91yR/rkr/bcV142hUAAAAAS3DPBwAAAABLED4AAAAAWILwAQAAAMAShA8AAAAAliB83GE2bdqkhx9+WIGBgXI4HFq2bJndLdluwoQJatmypcqVKyc/Pz917dpVBw4csLst282ePVt33323+cNFISEhWrVqld1tFSv/+Mc/5HA4NGjQILtbsdXo0aPlcDicXsHBwXa3VSwcP35cTz31lCpWrCgvLy81btxYO3futLstW9WqVSvPvy8Oh0PR0dF2t2ar7OxsjRw5UkFBQfLy8lKdOnU0duxY3enPBTp79qwGDRqkmjVrysvLS23atNGOHTvsbstS1/vuZhiG4uLiVKVKFXl5eSk0NFSHDh2yp9kCIHzcYTIyMtSkSRPNmjXL7laKjY0bNyo6OlpfffWVEhISdOnSJXXq1EkZGRl2t2aratWq6R//+IcSExO1c+dOPfjgg3rkkUe0b98+u1srFnbs2KF//vOfuvvuu+1upVi46667dPLkSfP15Zdf2t2S7VJSUtS2bVuVKlVKq1at0nfffafJkyerfPnydrdmqx07djj9u5KQkCBJ6t69u82d2WvixImaPXu23nrrLe3fv18TJ07UpEmTNHPmTLtbs9XTTz+thIQEffDBB9qzZ486deqk0NBQHT9+3O7WLHO9726TJk3SjBkzFB8fr23btqlMmTIKCwvTxYsXLe60gAzcsSQZS5cutbuNYufUqVOGJGPjxo12t1LslC9f3nj33XftbsN2Z8+eNerVq2ckJCQY7du3NwYOHGh3S7YaNWqU0aRJE7vbKHaGDRtm3HfffXa3UewNHDjQqFOnjpGTk2N3K7YKDw83+vXr5zT26KOPGhERETZ1ZL/z588brq6uxvLly53GmzVrZrz66qs2dWWvP353y8nJMQICAow33njDHEtNTTU8PDyMjz76yIYOr48zH8AfpKWlSZIqVKhgcyfFR3Z2tj7++GNlZGQoJCTE7nZsFx0drfDwcIWGhtrdSrFx6NAhBQYGqnbt2oqIiNDRo0ftbsl2n332mVq0aKHu3bvLz89P99xzj9555x272ypWsrKy9OGHH6pfv35yOBx2t2OrNm3aaN26dTp48KAk6ZtvvtGXX36pLl262NyZfS5fvqzs7Gx5eno6jXt5eXF29f8cPnxYSUlJTv8/8vHxUevWrbV161YbO7s6fuEcuEJOTo4GDRqktm3bqlGjRna3Y7s9e/YoJCREFy9eVNmyZbV06VI1bNjQ7rZs9fHHH+vrr7++4645vpbWrVtr3rx5ql+/vk6ePKkxY8bo/vvv1969e1WuXDm727PNTz/9pNmzZys2NlavvPKKduzYoRdeeEHu7u6KjIy0u71iYdmyZUpNTVWfPn3sbsV2L7/8stLT0xUcHCxXV1dlZ2dr3LhxioiIsLs125QrV04hISEaO3asGjRoIH9/f3300UfaunWr6tata3d7xUJSUpIkyd/f32nc39/fnCtuCB/AFaKjo7V3717+RuX/1K9fX7t371ZaWpo++eQTRUZGauPGjXdsADl27JgGDhyohISEPH8Tdye78m9m7777brVu3Vo1a9bU4sWLFRUVZWNn9srJyVGLFi00fvx4SdI999yjvXv3Kj4+nvDxf9577z116dJFgYGBdrdiu8WLF2vBggVauHCh7rrrLu3evVuDBg1SYGDgHf3vywcffKB+/fqpatWqcnV1VbNmzdSzZ08lJiba3RoKicuugP8TExOj5cuXa/369apWrZrd7RQL7u7uqlu3rpo3b64JEyaoSZMmmj59ut1t2SYxMVGnTp1Ss2bN5ObmJjc3N23cuFEzZsyQm5ubsrOz7W6xWPD19dWf/vQn/fDDD3a3YqsqVarkCeoNGjTgkrT/c+TIEf33v//V008/bXcrxcKQIUP08ssvq0ePHmrcuLF69eqlwYMHa8KECXa3Zqs6depo48aNOnfunI4dO6bt27fr0qVLql27tt2tFQsBAQGSpOTkZKfx5ORkc664IXzgjmcYhmJiYrR06VJ98cUXCgoKsrulYisnJ0eZmZl2t2Gbjh07as+ePdq9e7f5atGihSIiIrR79265urra3WKxcO7cOf3444+qUqWK3a3Yqm3btnke233w4EHVrFnTpo6Kl7lz58rPz0/h4eF2t1IsnD9/Xi4uzl/LXF1dlZOTY1NHxUuZMmVUpUoVpaSkaM2aNXrkkUfsbqlYCAoKUkBAgNatW2eOpaena9u2bcX2Hk0uu7rDnDt3zulvIw8fPqzdu3erQoUKqlGjho2d2Sc6OloLFy7Up59+qnLlypnXSPr4+MjLy8vm7uwzfPhwdenSRTVq1NDZs2e1cOFCbdiwQWvWrLG7NduUK1cuz71AZcqUUcWKFe/oe4ReeuklPfzww6pZs6ZOnDihUaNGydXVVT179rS7NVsNHjxYbdq00fjx4/X4449r+/btmjNnjubMmWN3a7bLycnR3LlzFRkZKTc3vopI0sMPP6xx48apRo0auuuuu7Rr1y5NmTJF/fr1s7s1W61Zs0aGYah+/fr64YcfNGTIEAUHB6tv3752t2aZ6313GzRokF5//XXVq1dPQUFBGjlypAIDA9W1a1f7mr4Wux+3BWutX7/ekJTnFRkZaXdrtslvPSQZc+fOtbs1W/Xr18+oWbOm4e7ublSuXNno2LGjsXbtWrvbKnZ41K5hPPHEE0aVKlUMd3d3o2rVqsYTTzxh/PDDD3a3VSx8/vnnRqNGjQwPDw8jODjYmDNnjt0tFQtr1qwxJBkHDhywu5ViIz093Rg4cKBRo0YNw9PT06hdu7bx6quvGpmZmXa3ZqtFixYZtWvXNtzd3Y2AgAAjOjraSE1NtbstS13vu1tOTo4xcuRIw9/f3/Dw8DA6duxYrP/bchjGHf7TmQAAAAAswT0fAAAAACxB+AAAAABgCcIHAAAAAEsQPgAAAABYgvABAAAAwBKEDwAAAACWIHwAAAAAsAThAwAAAIAlCB8AgJvSoUMHDRo06Jbuo1atWpo2bdot3cfVbNiwQQ6HQ6mpqbbsHwBKEsIHAOC216dPHzkcDjkcDpUqVUpBQUEaOnSoLl68eEPbyS9ItWnTRidPnpSPj08RdgwAdyY3uxsAAKAodO7cWXPnztWlS5eUmJioyMhIORwOTZw48aa26+7uroCAgCLqEgDubJz5AADctMuXLysmJkY+Pj6qVKmSRo4cKcMwJEkpKSnq3bu3ypcvr9KlS6tLly46dOiQ0+f//e9/66677pKHh4dq1aqlyZMnX3N/7777rnx9fbVu3TpzzMPDQwEBAapevbq6du2q0NBQJSQkmPO//fabevbsqapVq6p06dJq3LixPvroI3O+T58+2rhxo6ZPn26eRfn555/zXHY1b948+fr6as2aNWrQoIHKli2rzp076+TJk07r8cILL8jX11cVK1bUsGHDFBkZqa5duxZ2iQGgRCB8AABu2vz58+Xm5qbt27dr+vTpmjJlit59911Jv3+p37lzpz777DNt3bpVhmHooYce0qVLlyRJiYmJevzxx9WjRw/t2bNHo0eP1siRIzVv3rx89zVp0iS9/PLLWrt2rTp27Jhvzd69e7Vlyxa5u7ubYxcvXlTz5s21YsUK7d27VwMGDFCvXr20fft2SdL06dMVEhKi/v376+TJkzp58qSqV6+e7/bPnz+vN998Ux988IE2bdqko0eP6qWXXjLnJ06cqAULFmju3LnavHmz0tPTtWzZshtdVgAoeQwAAG5C+/btjQYNGhg5OTnm2LBhw4wGDRoYBw8eNCQZmzdvNud+/fVXw8vLy1i8eLFhGIbx5JNPGn/+85+dtjlkyBCjYcOG5vuaNWsaU6dONYYOHWpUqVLF2Lt3r1N9ZGSk4erqapQpU8bw8PAwJBkuLi7GJ598cs3ew8PDjRdffNHpWAYOHOhUs379ekOSkZKSYhiGYcydO9eQZPzwww9mzaxZswx/f3/zvb+/v/HGG2+Y7y9fvmzUqFHDeOSRR67ZDwCUdNzzAQC4affee68cDof5PiQkRJMnT9Z3330nNzc3tW7d2pyrWLGi6tevr/3790uS9u/fr0ceecRpe23bttW0adOUnZ0tV1dXSdLkyZOVkZGhnTt3qnbt2nl6eOCBBzR79mxlZGRo6tSpcnNzU7du3cz57OxsjR8/XosXL9bx48eVlZWlzMxMlS5d+oaPt3Tp0qpTp475vkqVKjp16pQkKS0tTcnJyWrVqpU57+rqqubNmysnJ+eG9wUAJQmXXQEAbgv333+/srOztXjx4nzny5Qpo7p166pJkyZ6//33tW3bNr333nvm/BtvvKHp06dr2LBhWr9+vXbv3q2wsDBlZWXdcC+lSpVyeu9wOMx7XAAAV0f4AADctG3btjm9/+qrr1SvXj01bNhQly9fdpr/7bffdODAATVs2FCS1KBBA23evNnp85s3b9af/vQn86yHJLVq1UqrVq3S+PHj9eabb16zHxcXF73yyisaMWKELly4YG7zkUce0VNPPaUmTZqodu3aOnjwoNPn3N3dlZ2dfeMLcAUfHx/5+/trx44d5lh2dra+/vrrm9ouAJQEhA8AwE07evSoYmNjdeDAAX300UeaOXOmBg4cqHr16umRRx5R//799eWXX+qbb77RU089papVq5qXWr344otat26dxo4dq4MHD2r+/Pl66623nG7gztWmTRutXLlSY8aMue6PDnbv3l2urq6aNWuWJKlevXpKSEjQli1btH//fj3zzDNKTk52+kytWrW0bds2/fzzz/r1118LfZnU888/rwkTJujTTz/VgQMHNHDgQKWkpDhdmgYAdyLCBwDgpvXu3VsXLlxQq1atFB0drYEDB2rAgAGSpLlz56p58+b6y1/+opCQEBmGoZUrV5qXLjVr1kyLFy/Wxx9/rEaNGikuLk6vvfaa+vTpk+++7rvvPq1YsUIjRozQzJkzr9qTm5ubYmJiNGnSJGVkZGjEiBFq1qyZwsLC1KFDBwUEBOR59O1LL70kV1dXNWzYUJUrV9bRo0cLtR7Dhg1Tz5491bt3b4WEhKhs2bIKCwuTp6dnobYHACWFw+AiVQAAbqmcnBw1aNBAjz/+uMaOHWt3OwBgG552BQBAETty5IjWrl2r9u3bKzMzU2+99ZYOHz6sJ5980u7WAMBWXHYFAEARc3Fx0bx589SyZUu1bdtWe/bs0X//+181aNDA7tYAwFZcdgUAAADAEpz5AAAAAGAJwgcAAAAASxA+AAAAAFiC8AEAAADAEoQPAAAAAJYgfAAAAACwBOEDAAAAgCUIHwAAAAAs8f8AX1/FeaKXx7E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3" name="AutoShape 5" descr="data:image/png;base64,iVBORw0KGgoAAAANSUhEUgAAAx8AAAHWCAYAAAAW3DTwAAAAOXRFWHRTb2Z0d2FyZQBNYXRwbG90bGliIHZlcnNpb24zLjcuMSwgaHR0cHM6Ly9tYXRwbG90bGliLm9yZy/bCgiHAAAACXBIWXMAAA9hAAAPYQGoP6dpAABES0lEQVR4nO3de3zP9f//8ft7mx0ctjltM8c5fIyIHBuFso/RPn3ySYoWw6JPbYUVUgwJH8o52UcHfIpCnw+V8z5y+IQcFoWESggbZQeGje31+6PvXj/vNszM6zVzu14u78ul9/P5eL9ej9dTXXrfvQ5vh2EYhgAAAADgFnOxuwEAAAAAdwbCBwAAAABLED4AAAAAWILwAQAAAMAShA8AAAAAliB8AAAAALAE4QMAAACAJQgfAAAAACxB+AAAAABgCcIHANxh+vTpo1q1ajmNORwOjR49+oa2s2HDBjkcDm3YsKHIervVCnOcAICiQ/gAABvMmzdPDofjqq+vvvrK7hYLZeHChZo2bVqB62vVquV03GXKlFGrVq30r3/9q9A9rFy5stgGjPT0dI0ZM0ZNmjRR2bJl5eXlpUaNGmnYsGE6ceKE3e1JKt7rB+D252Z3AwBwJ3vttdcUFBSUZ7xu3bqW9nHhwgW5ud3Y/xLatWunCxcuyN3d3RxbuHCh9u7dq0GDBhV4O02bNtWLL74oSTp58qTeffddRUZGKjMzU/3797+hnqTfvzzPmjUr3y/QhTnOovLTTz8pNDRUR48eVffu3TVgwAC5u7vr22+/1XvvvaelS5fq4MGDtvR2pWutHwDcLMIHANioS5cuatGihd1tyNPT84Y/4+LiUqjP/VHVqlX11FNPme/79Omj2rVra+rUqYUKH9dSFP0WxuXLl/Xoo48qOTlZGzZs0H333ec0P27cOE2cONGW3gDASlx2BQDF2KhRo+Ti4qJ169Y5jef+rfk333wj6f/ff7Fo0SK98sorCggIUJkyZfTXv/5Vx44du+5+8rsX4vjx44qKilJgYKA8PDwUFBSkZ599VllZWU77zL3no0OHDlqxYoWOHDliXkb1x3tLCqJy5coKDg7Wjz/+6DT+v//9T927d1eNGjXk4eGh6tWra/Dgwbpw4YJZ06dPH82aNcs8ptzX1Y5z9OjRcjgc+uGHH9SnTx/5+vrKx8dHffv21fnz5532f+HCBb3wwguqVKmSypUrp7/+9a86fvx4ge4j+fe//61vvvlGr776ap7gIUne3t4aN26c09iSJUvUvHlzeXl5qVKlSnrqqad0/Phxp5oOHTqoQ4cOebb3x/t6fv75ZzkcDr355puaM2eO6tSpIw8PD7Vs2VI7duwo8Pp9/PHHat68ucqVKydvb281btxY06dPv+axA8CVOPMBADZKS0vTr7/+6jTmcDhUsWJFSdKIESP0+eefKyoqSnv27FG5cuW0Zs0avfPOOxo7dqyaNGni9Nlx48bJ4XBo2LBhOnXqlKZNm6bQ0FDt3r1bXl5eBe7rxIkTatWqlVJTUzVgwAAFBwfr+PHj+uSTT3T+/HmnS61yvfrqq0pLS9Mvv/yiqVOnSpLKli17o0uiy5cv65dfflH58uWdxpcsWaLz58/r2WefVcWKFbV9+3bNnDlTv/zyi5YsWSJJeuaZZ3TixAklJCTogw8+KPA+H3/8cQUFBWnChAn6+uuv9e6778rPz8/pbESfPn20ePFi9erVS/fee682btyo8PDwAm3/s88+kyT16tWrQPXz5s1T37591bJlS02YMEHJycmaPn26Nm/erF27dsnX17fAx3alhQsX6uzZs3rmmWfkcDg0adIkPfroo/rpp59UqlSpa65fQkKCevbsqY4dO5rrsn//fm3evFkDBw4sVD8A7kAGAMByc+fONSTl+/Lw8HCq3bNnj+Hu7m48/fTTRkpKilG1alWjRYsWxqVLl8ya9evXG5KMqlWrGunp6eb44sWLDUnG9OnTzbHIyEijZs2aTvuQZIwaNcp837t3b8PFxcXYsWNHnt5zcnKc9rl+/XpzLjw8PM+2r6VmzZpGp06djNOnTxunT5829uzZY/Tq1cuQZERHRzvVnj9/Ps/nJ0yYYDgcDuPIkSPmWHR0tHG1/7398ThHjRplSDL69evnVPe3v/3NqFixovk+MTHRkGQMGjTIqa5Pnz55tpmfe+65x/Dx8blmTa6srCzDz8/PaNSokXHhwgVzfPny5YYkIy4uzhxr37690b59+zzb+OOf8eHDhw1JRsWKFY0zZ86Y459++qkhyfj888/Nsaut38CBAw1vb2/j8uXLBToOAMgPl10BgI1mzZqlhIQEp9eqVaucaho1aqQxY8bo3XffVVhYmH799VfNnz8/3xune/furXLlypnvH3vsMVWpUkUrV64scE85OTlatmyZHn744XzvR7nyMpyisHbtWlWuXFmVK1dW48aN9cEHH6hv37564403nOquPHOTkZGhX3/9VW3atJFhGNq1a9dN9fD3v//d6f3999+v3377Tenp6ZKk1atXS5Kee+45p7rnn3++QNtPT093+nO5lp07d+rUqVN67rnnnO5RCQ8PV3BwsFasWFGg7eTniSeecDqjdP/990v6/Wb46/H19VVGRoYSEhIKvX8A4LIrALBRq1atCnTD+ZAhQ/Txxx9r+/btGj9+vBo2bJhvXb169ZzeOxwO1a1bVz///HOBezp9+rTS09PVqFGjAn/mZrRu3Vqvv/66srOztXfvXr3++utKSUnJc2nX0aNHFRcXp88++0wpKSlOc2lpaTfVQ40aNZze535BT0lJkbe3t44cOSIXF5c8TyYr6FPJvL29C/QFX5KOHDkiSapfv36eueDgYH355ZcF2k5+rnWc1/Pcc89p8eLF6tKli6pWrapOnTrp8ccfV+fOnQvdD4A7D+EDAG4DP/30kw4dOiRJ2rNnj83dFK1KlSopNDRUkhQWFqbg4GD95S9/0fTp0xUbGytJys7O1p///GedOXNGw4YNU3BwsMqUKaPjx4+rT58+ysnJuakeXF1d8x03DOOmtpsrODhYu3bt0rFjx1S9evUi2ab0e7jMr8fs7Ox862/mOP38/LR7926tWbNGq1at0qpVqzR37lz17t1b8+fPv7HGAdyxuOwKAIq5nJwc9enTR97e3nrllVf00Ucf6T//+U++tbkBJZdhGPrhhx9u6KlTlStXlre3t/bu3XvDvRbFJVnh4eFq3769xo8fr4yMDEm/B66DBw9q8uTJGjZsmB555BGFhoYqMDDwlvTwRzVr1lROTo4OHz7sNP7DDz8U6PMPP/ywJOnDDz8s0L4k6cCBA3nmDhw4YM5Lv5+5SE1NzVOXe/akMK61fu7u7nr44Yf19ttv68cff9Qzzzyjf/3rXwVeBwAgfABAMTdlyhRt2bJFc+bM0dixY9WmTRs9++yzeZ6SJUn/+te/dPbsWfP9J598opMnT6pLly4F3p+Li4u6du2qzz//XDt37swzf62/JS9TpsxNXwIlScOGDdNvv/2md955R9L//xv7K/dtGEa+j3ktU6aMJOX7pbywwsLCJElvv/220/jMmTML9PnHHntMjRs31rhx47R169Y882fPntWrr74qSWrRooX8/PwUHx+vzMxMs2bVqlXav3+/0xO26tSpo++//16nT582x7755htt3ry54Af3B1dbv99++83pvYuLi+6++25JcuoTAK6Fy64AwEarVq3S999/n2e8TZs2ql27tvbv36+RI0eqT58+5t+ez5s3T02bNjWvwb9ShQoVdN9996lv375KTk7WtGnTVLdu3Rv+sb7x48dr7dq1at++vQYMGKAGDRro5MmTWrJkib788surPuq1efPmWrRokWJjY9WyZUuVLVvW7PtGdOnSRY0aNdKUKVMUHR2t4OBg1alTRy+99JKOHz8ub29v/fvf/873XoXmzZtLkl544QWFhYXJ1dVVPXr0uOEe/rjNbt26adq0afrtt9/MR+3m/iL59c62lCpVSv/5z38UGhqqdu3a6fHHH1fbtm1VqlQp7du3TwsXLlT58uU1btw4lSpVShMnTlTfvn3Vvn179ezZ03zUbq1atTR48GBzu/369dOUKVMUFhamqKgonTp1SvHx8brrrrvMm+ULc6xS3vV7+umndebMGT344IOqVq2ajhw5opkzZ6pp06Zq0KBBofYF4A5k34O2AODOda1H7Uoy5s6da1y+fNlo2bKlUa1aNSM1NdXp89OnTzckGYsWLTIM4/8/9vajjz4yhg8fbvj5+RleXl5GeHi402NoDaNgj9o1DMM4cuSI0bt3b6Ny5cqGh4eHUbt2bSM6OtrIzMx02ueVj9o9d+6c8eSTTxq+vr6GpOs+drdmzZpGeHh4vnPz5s0z18IwDOO7774zQkNDjbJlyxqVKlUy+vfvb3zzzTdONYZhGJcvXzaef/55o3LlyobD4XB6bOwfjzP3UbunT5922nfun8/hw4fNsYyMDCM6OtqoUKGCUbZsWaNr167GgQMHDEnGP/7xj2seZ66UlBQjLi7OaNy4sVG6dGnD09PTaNSokTF8+HDj5MmTTrWLFi0y7rnnHsPDw8OoUKGCERERYfzyyy95tvnhhx8atWvXNtzd3Y2mTZsaa9asueqjdt944408n//jmlxt/T755BOjU6dOhp+fn+Hu7m7UqFHDeOaZZ/L0DQDX4jCMIrqbDgBgmw0bNuiBBx7QkiVL9Nhjj9ndzh1j9+7duueee/Thhx8qIiLC7nYAoNjjng8AAArgwoULecamTZsmFxcXtWvXzoaOAOD2wz0fAAAUwKRJk5SYmKgHHnhAbm5u5uNmBwwYUKSPzwWAkozwAQBAAbRp00YJCQkaO3aszp07pxo1amj06NHmU6oAANfHPR8AAAAALME9HwAAAAAsQfgAAAAAYAnu+bBQTk6OTpw4oXLlyl33B6kAAACA24FhGDp79qwCAwPl4nLtcxuEDwudOHGCJ6IAAACgRDp27JiqVat2zRrCh4XKlSsn6fc/GG9vb5u7AQAAAG5eenq6qlevbn7XvRbCh4VyL7Xy9vYmfAAAAKBEKchtBdxwDgAAAMAShA8AAAAAliB8AAAAALAE4QMAAACAJQgfAAAAACxB+AAAAABgCcIHAAAAAEsQPgAAAABYgvABAAAAwBKEDwAAAACWIHwAAAAAsAThAwAAAIAlCB8AAAAALEH4AAAAAGAJwgcAAAAAS7jZ3QAAAEBx9th/PrC7hVvqk0d72d0C7iCc+QAAAABgCcIHAAAAAEsQPgAAAABYgvABAAAAwBKEDwAAAACWIHwAAAAAsAThAwAAAIAlCB8AAAAALGFr+Ni0aZMefvhhBQYGyuFwaNmyZU7zhmEoLi5OVapUkZeXl0JDQ3Xo0CGnmjNnzigiIkLe3t7y9fVVVFSUzp0751Tz7bff6v7775enp6eqV6+uSZMm5ellyZIlCg4Olqenpxo3bqyVK1fecC8AAAAArs7W8JGRkaEmTZpo1qxZ+c5PmjRJM2bMUHx8vLZt26YyZcooLCxMFy9eNGsiIiK0b98+JSQkaPny5dq0aZMGDBhgzqenp6tTp06qWbOmEhMT9cYbb2j06NGaM2eOWbNlyxb17NlTUVFR2rVrl7p27aquXbtq7969N9QLAAAAgKtzGIZh2N2EJDkcDi1dulRdu3aV9PuZhsDAQL344ot66aWXJElpaWny9/fXvHnz1KNHD+3fv18NGzbUjh071KJFC0nS6tWr9dBDD+mXX35RYGCgZs+erVdffVVJSUlyd3eXJL388statmyZvv/+e0nSE088oYyMDC1fvtzs595771XTpk0VHx9foF4KIj09XT4+PkpLS5O3t3eRrBsAALi1HvvPB3a3cEt98mgvu1vAbe5GvuMW23s+Dh8+rKSkJIWGhppjPj4+at26tbZu3SpJ2rp1q3x9fc3gIUmhoaFycXHRtm3bzJp27dqZwUOSwsLCdODAAaWkpJg1V+4ntyZ3PwXpJT+ZmZlKT093egEAAAB3qmIbPpKSkiRJ/v7+TuP+/v7mXFJSkvz8/Jzm3dzcVKFCBaea/LZx5T6uVnPl/PV6yc+ECRPk4+NjvqpXr36dowYAAABKrmIbPkqC4cOHKy0tzXwdO3bM7pYAAAAA2xTb8BEQECBJSk5OdhpPTk425wICAnTq1Cmn+cuXL+vMmTNONflt48p9XK3myvnr9ZIfDw8PeXt7O70AAACAO1WxDR9BQUEKCAjQunXrzLH09HRt27ZNISEhkqSQkBClpqYqMTHRrPniiy+Uk5Oj1q1bmzWbNm3SpUuXzJqEhATVr19f5cuXN2uu3E9uTe5+CtILAAAAgGuzNXycO3dOu3fv1u7duyX9fmP37t27dfToUTkcDg0aNEivv/66PvvsM+3Zs0e9e/dWYGCg+USsBg0aqHPnzurfv7+2b9+uzZs3KyYmRj169FBgYKAk6cknn5S7u7uioqK0b98+LVq0SNOnT1dsbKzZx8CBA7V69WpNnjxZ33//vUaPHq2dO3cqJiZGkgrUCwAAAIBrc7Nz5zt37tQDDzxgvs8NBJGRkZo3b56GDh2qjIwMDRgwQKmpqbrvvvu0evVqeXp6mp9ZsGCBYmJi1LFjR7m4uKhbt26aMWOGOe/j46O1a9cqOjpazZs3V6VKlRQXF+f0WyBt2rTRwoULNWLECL3yyiuqV6+eli1bpkaNGpk1BekFAAAAwNUVm9/5uBPwOx8AANx++J0P4NpKxO98AAAAAChZCB8AAAAALEH4AAAAAGAJwgcAAAAASxA+AAAAAFiC8AEAAADAEo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FOvwkZ2drZEjRyooKEheXl6qU6eOxo4dK8MwzBrDMBQXF6cqVarIy8tLoaGhOnTokNN2zpw5o4iICHl7e8vX11dRUVE6d+6cU823336r+++/X56enqpevbomTZqUp58lS5YoODhYnp6eaty4sVauXHlrDhwAAAAogYp1+Jg4caJmz56tt956S/v379fEiRM1adIkzZw506yZNGmSZsyYofj4eG3btk1lypRRWFiYLl68aNZERERo3759SkhI0PLly7Vp0yYNGDDAnE9PT1enTp1Us2ZNJSYm6o033tDo0aM1Z84cs2bLli3q2bOnoqKitGvXLnXt2lVdu3bV3r17rVkMAAAA4DbnMK48jVDM/OUvf5G/v7/ee+89c6xbt27y8vLShx9+KMMwFBgYqBdffFEvvfSSJCktLU3+/v6aN2+eevToof3796thw4basWOHWrRoIUlavXq1HnroIf3yyy8KDAzU7Nmz9eqrryopKUnu7u6SpJdfflnLli3T999/L0l64oknlJGRoeXLl5u93HvvvWratKni4+MLdDzp6eny8fFRWlqavL29i2SNAADArfXYfz6wu4Vb6pNHe9ndAm5zN/Idt1if+WjTpo3WrVungwcPSpK++eYbffnll+rSpYsk6fDhw0pKSlJoaKj5GR8fH7Vu3Vpbt26VJG3dulW+vr5m8JCk0NBQubi4aNu2bWZNu3btzOAhSWFhYTpw4IBSUlLMmiv3k1uTu5/8ZGZmKj093ekFAAAA3Knc7G7gWl5++WWlp6crODhYrq6uys7O1rhx4xQRESFJSkpKkiT5+/s7fc7f39+cS0pKkp+fn9O8m5ubKlSo4FQTFBSUZxu5c+XLl1dSUtI195OfCRMmaMyYMTd62AAAAECJVKzPfCxevFgLFizQwoUL9fXXX2v+/Pl68803NX/+fLtbK5Dhw4crLS3NfB07dszulgAAAADbFOszH0OGDNHLL7+sHj16SJIaN26sI0eOaMKECYqMjFRAQIAkKTk5WVWqVDE/l5ycrKZNm0qSAgICdOrUKaftXr58WWfOnDE/HxAQoOTkZKea3PfXq8mdz4+Hh4c8PDxu9LABAACAEqlYn/k4f/68XFycW3R1dVVOTo4kKSgoSAEBAVq3bp05n56erm3btikkJESSFBISotTUVCUmJpo1X3zxhXJyctS6dWuzZtOmTbp06ZJZk5CQoPr166t8+fJmzZX7ya3J3Q8AAACAayvW4ePhhx/WuHHjtGLFCv38889aunSppkyZor/97W+SJIfDoUGDBun111/XZ599pj179qh3794KDAxU165dJUkNGjRQ586d1b9/f23fvl2bN29WTEyMevToocDAQEnSk08+KXd3d0VFRWnfvn1atGiRpk+frtjYWLOXgQMHavXq1Zo8ebK+//57jR49Wjt37lRMTIzl6wIAAADcjor1ZVczZ87UyJEj9dxzz+nUqVMKDAzUM888o7i4OLNm6NChysjI0IABA5Samqr77rtPq1evlqenp1mzYMECxcTEqGPHjnJxcVG3bt00Y8YMc97Hx0dr165VdHS0mjdvrkqVKikuLs7pt0DatGmjhQsXasSIEXrllVdUr149LVu2TI0aNbJmMQAAAFDsrfjxf3a3cMuE17n/prdRrH/no6Thdz4AALj98DsfuBF3YvgoMb/zAQAAAKDkIHwAAAAAsAThAwAAAIAlCB8AAAAALEH4AAAAAGCJYv2oXQAAYJ0/v/2e3S3cUgnPRdndAnDH48w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AThAwAAAIAlCB8AAAAALOFmdwMAAAC4/by6dYndLdxS40K6291CicSZDwAAAACWIHwAAAAAsAThAwAAAIAlCB8AAAAALEH4AAAAAGAJwgcAAAAASxA+AAAAAFiC8AEAAADAEoQPAAAAAJYgfAAAAACwBOEDAAAAgCUIHwAAAAAsQfgAAAAAYAnCBwAAAABLED4AAAAAWILwAQAAAMAShA8AAAAAliB8AAAAALAE4QMAAACAJQgfAAAAACxB+AAAAABgCcIHAAAAAEsU+/Bx/PhxPfXUU6pYsaK8vLzUuHFj7dy505w3DENxcXGqUqWKvLy8FBoaqkOHDjlt48yZM4qIiJC3t7d8fX0VFRWlc+fOOdV8++23uv/+++Xp6anq1atr0qRJeXpZsmSJgoOD5enpqcaNG2vlypW35qABAACAEqhYh4+UlBS1bdtWpUqV0qpVq/Tdd99p8uTJKl++vFkzadIkzZgxQ/Hx8dq2bZvKlCmjsLAwXbx40ayJiIjQvn37lJCQoOXLl2vTpk0aMGCAOZ+enq5OnTqpZs2aSkxM1BtvvKHRo0drzpw5Zs2WLVvUs2dPRUVFadeuXeratau6du2qvXv3WrMYAAAAwG3Oze4GrmXixImqXr265s6da44FBQWZ/2wYhqZNm6YRI0bokUcekST961//kr+/v5YtW6YePXpo//79Wr16tXbs2KEWLVpIkmbOnKmHHnpIb775pgIDA7VgwQJlZWXp/fffl7u7u+666y7t3r1bU6ZMMUPK9OnT1blzZw0ZMkSSNHbsWCUkJOitt95SfHy8VUsCAAAA3LaK9ZmPzz77TC1atFD37t3l5+ene+65R++88445f/jwYSUlJSk0NNQc8/HxUevWrbV161ZJ0tatW+Xr62sGD0kKDQ2Vi4uLtm3bZta0a9dO7u7uZk1YWJgOHDiglJQUs+bK/eTW5O4nP5mZmUpPT3d6AQAAAHeqYh0+fvrpJ82ePVv16tXTmjVr9Oyzz+qFF17Q/PnzJUlJSUmSJH9/f6fP+fv7m3NJSUny8/Nzmndzc1OFChWcavLbxpX7uFpN7nx+JkyYIB8fH/NVvXr1Gzp+AAAAoCQp1uEjJydHzZo10/jx43XPPfdowIAB6t+//21zmdPw4cOVlpZmvo4dO2Z3SwAAAIBtChU+HnzwQaWmpuYZT09P14MPPnizPZmqVKmihg0bOo01aNBAR48elSQFBARIkpKTk51qkpOTzbmAgACdOnXKaf7y5cs6c+aMU01+27hyH1eryZ3Pj4eHh7y9vZ1eAAAAwJ2qUOFjw4YNysrKyjN+8eJF/e9//7vppnK1bdtWBw4ccBo7ePCgatasKen3m88DAgK0bt06cz49PV3btm1TSEiIJCkkJESpqalKTEw0a7744gvl5OSodevWZs2mTZt06dIlsyYhIUH169c3n6wVEhLitJ/cmtz9AAAAALi2G3ra1bfffmv+83fffed0v0N2drZWr16tqlWrFllzgwcPVps2bTR+/Hg9/vjj2r59u+bMmWM+AtfhcGjQoEF6/fXXVa9ePQUFBWnkyJEKDAxU165dJf1+pqRz587m5VqXLl1STEyMevToocDAQEnSk08+qTFjxigqKkrDhg3T3r17NX36dE2dOtXsZeDAgWrfvr0mT56s8PBwffzxx9q5c6fT43gBAAAAXN0NhY+mTZvK4XDI4XDke3mVl5eXZs6cWWTNtWzZUkuXLtXw4cP12muvKSgoSNOmTVNERIRZM3ToUGVkZGjAgAFKTU3Vfffdp9WrV8vT09OsWbBggWJiYtSxY0e5uLioW7dumjFjhjnv4+OjtWvXKjo6Ws2bN1elSpUUFxfn9Fsgbdq00cKFCzVixAi98sorqlevnpYtW6ZGjRoV2fECAAAAJZnDMAyjoMVHjhyRYRiqXbu2tm/frsqVK5tz7u7u8vPzk6ur6y1ptCRIT0+Xj4+P0tLSuP8DAFDs/Pnt9+xu4ZZKeC6qUJ977D8fFHEnxcsnj/Yq1Ode3bqkiDspXsaFdC/U51b8WHS3IBQ34XXuz3f8Rr7j3tCZj9x7LXJycm7kYwAAAABQ+F84P3TokNavX69Tp07lCSNxcXE33RgAAACAkqVQ4eOdd97Rs88+q0qVKikgIEAOh8OcczgchA8AAAAAeRQqfLz++usaN26chg0bVtT9AAAAACihCvU7HykpKerevXA34QAAAAC4MxUqfHTv3l1r164t6l4AAAAAlGCFuuyqbt26GjlypL766is1btxYpUqVcpp/4YUXiqQ5AAAAACVHocLHnDlzVLZsWW3cuFEbN250mnM4HIQPAAAAAHkUKnwcPny4qPsAAAAAUMIV6p4PAAAAALhRhTrz0a9fv2vOv//++4VqBgAAAEDJVajwkZKS4vT+0qVL2rt3r1JTU/Xggw8WSWMAAAAASpZChY+lS5fmGcvJydGzzz6rOnXq3HRTAAAAAEqeIrvnw8XFRbGxsZo6dWpRbRIAAABACVKkN5z/+OOPunz5clFuEgAAAEAJUajLrmJjY53eG4ahkydPasWKFYqMjCySxgAAAACULIUKH7t27XJ67+LiosqVK2vy5MnXfRIWAAAAgDtTocLH+vXri7oPAAAAACVcocJHrtOnT+vAgQOSpPr166ty5cpF0hQAAACAkqdQN5xnZGSoX79+qlKlitq1a6d27dopMDBQUVFROn/+fFH3CAAAAKAEKFT4iI2N1caNG/X5558rNTVVqamp+vTTT7Vx40a9+OKLRd0jAAAAgBKgUJdd/fvf/9Ynn3yiDh06mGMPPfSQvLy89Pjjj2v27NlF1R8AAACAEqJQZz7Onz8vf3//PON+fn5cdgUAAAAgX4UKHyEhIRo1apQuXrxojl24cEFjxoxRSEhIkTUHAAAAoOQo1GVX06ZNU+fOnVWtWjU1adJEkvTNN9/Iw8NDa9euLdIGAQAAAJQMhQofjRs31qFDh7RgwQJ9//33kqSePXsqIiJCXl5eRdogAODmhL7wlt0t3FL/nRFjdwsAgAIqVPiYMGGC/P391b9/f6fx999/X6dPn9awYcOKpDkAAAAAJUeh7vn45z//qeDg4Dzjd911l+Lj42+6KQAAAAAlT6HCR1JSkqpUqZJnvHLlyjp58uRNNwUAAACg5ClU+Khevbo2b96cZ3zz5s0KDAy86aYAAAAAlDyFuuejf//+GjRokC5duqQHH3xQkrRu3ToNHTqUXzgHAAAAkK9ChY8hQ4bot99+03PPPaesrCxJkqenp4YNG6bhw4cXaYMAAAAASoZChQ+Hw6GJEydq5MiR2r9/v7y8vFSvXj15eHgUdX8AAAAASohChY9cZcuWVcuWLYuqFwAAAAAlWKFuOAcAAACAG0X4AAAAAGAJwgcAAAAASxA+AAAAAFiC8AEAAADAEoQPAAAAAJYgfAAAAACwBOEDAAAAgCUIHwAAAAAsQfgAAAAAYAnCBwAAAABLED4AAAAAWILwAQAAAMAShA8AAAAAliB8AAAAALAE4QMAAACAJQgfAAAAACxB+AAAAABgCcIHAAAAAEsQPgAAAABYgvABAAAAwBKEDwAAAACWIHwAAAAAsAThAwAAAIAlCB8AAAAALHFbhY9//OMfcjgcGjRokDl28eJFRUdHq2LFiipbtqy6deum5ORkp88dPXpU4eHhKl26tPz8/DRkyBBdvnzZqWbDhg1q1qyZPDw8VLduXc2bNy/P/mfNmqVatWrJ09NTrVu31vbt22/FYQIAAAAl0m0TPnbs2KF//vOfuvvuu53GBw8erM8//1xLlizRxo0bdeLECT366KPmfHZ2tsLDw5WVlaUtW7Zo/vz5mjdvnuLi4syaw4cPKzw8XA888IB2796tQYMG6emnn9aaNWvMmkWLFik2NlajRo3S119/rSZNmigsLEynTp269QcPAAAAlAC3Rfg4d+6cIiIi9M4776h8+fLmeFpamt577z1NmTJFDz74oJo3b665c+dqy5Yt+uqrryRJa9eu1XfffacPP/xQTZs2VZcuXTR27FjNmjVLWVlZkqT4+HgFBQVp8uTJatCggWJiYvTYY49p6tSp5r6mTJmi/v37q2/fvmrYsKHi4+NVunRpvf/++9YuBgAAAHCbui3CR3R0tMLDwxUaGuo0npiYqEuXLjmNBwcHq0aNGtq6daskaevWrWrcuLH8/f3NmrCwMKWnp2vfvn1mzR+3HRYWZm4jKytLiYmJTjUuLi4KDQ01a/KTmZmp9PR0pxcAAABwp3Kzu4Hr+fjjj/X1119rx44deeaSkpLk7u4uX19fp3F/f38lJSWZNVcGj9z53Llr1aSnp+vChQtKSUlRdnZ2vjXff//9VXufMGGCxowZU7ADBQAAAEq4Yn3m49ixYxo4cKAWLFggT09Pu9u5YcOHD1daWpr5OnbsmN0tAQAAALYp1uEjMTFRp06dUrNmzeTm5iY3Nzdt3LhRM2bMkJubm/z9/ZWVlaXU1FSnzyUnJysgIECSFBAQkOfpV7nvr1fj7e0tLy8vVapUSa6urvnW5G4jPx4eHvL29nZ6AQAAAHeqYh0+OnbsqD179mj37t3mq0WLFoqIiDD/uVSpUlq3bp35mQMHDujo0aMKCQmRJIWEhGjPnj1OT6VKSEiQt7e3GjZsaNZcuY3cmtxtuLu7q3nz5k41OTk5WrdunVkDAAAA4NqK9T0f5cqVU6NGjZzGypQpo4oVK5rjUVFRio2NVYUKFeTt7a3nn39eISEhuvfeeyVJnTp1UsOGDdWrVy9NmjRJSUlJGjFihKKjo+Xh4SFJ+vvf/6633npLQ4cOVb9+/fTFF19o8eLFWrFihbnf2NhYRUZGqkWLFmrVqpWmTZumjIwM9e3b16LVAAAAAG5vxTp8FMTUqVPl4uKibt26KTMzU2FhYXr77bfNeVdXVy1fvlzPPvusQkJCVKZMGUVGRuq1114za4KCgrRixQoNHjxY06dPV7Vq1fTuu+8qLCzMrHniiSd0+vRpxcXFKSkpSU2bNtXq1avz3IQOAAAAIH+3XfjYsGGD03tPT0/NmjVLs2bNuupnatasqZUrV15zux06dNCuXbuuWRMTE6OYmJgC9woAAADg/yvW93wAAAAAKDkIHwAAAAAsQfgAAAAAYAnCBwAAAABL3HY3nAMAUBQ6vhZvdwu3zLq4v9vdAgDkizMfAAAAACxB+AAAAABgCcI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ED4AAAAAWILwAQAAAMAShA8AAAAAliB8AAAAALAE4QMAAACAJQgfAAAAACxB+AAAAABgCcIHAAAAAEsQPgAAAABYgvABAAAAwBKEDwAAAACWIHwAAAAAsESxDh8TJkxQy5YtVa5cOfn5+alr1646cOCAU83FixcVHR2tihUrqmzZsurWrZuSk5Odao4eParw8HCVLl1afn5+GjJkiC5fvuxUs2HDBjVr1kweHh6qW7eu5s2bl6efWbNmqVatWvL09FTr1q21ffv2Ij9mAAAAoKQq1uFj48aNio6O1ldffaWEhARdunRJnTp1UkZGhlkzePBgff7551qyZIk2btyoEydO6NFHHzXns7OzFR4erqysLG3ZskXz58/XvHnzFBcXZ9YcPnxY4eHheuCBB7R7924NGjRITz/9tNasWWPWLFq0SLGxsRo1apS+/vprNWnSRGFhYTp16pQ1iwEAAADc5tzsbuBaVq9e7fR+3rx58vPzU2Jiotq1a6e0tDS99957WrhwoR588EFJ0ty5c9WgQQN99dVXuvfee7V27Vp99913+u9//yt/f381bdpUY8eO1bBhwzR69Gi5u7srPj5eQUFBmjx5siSpQYMG+vLLLzV16lSFhYVJkqZMmaL+/furb9++kqT4+HitWLFC77//vl5++WULVwUAAAC4PRXrMx9/lJaWJkmqUKGCJCkxMVGXLl1SaGioWRMcHKwaNWpo69atkqStW7eqcePG8vf3N2vCwsKUnp6uffv2mTVXbiO3JncbWVlZSkxMdKpxcXFRaGioWZOfzMxMpaenO70AAACAO9VtEz5ycnI0aNAgtW3bVo0aNZIkJSUlyd3dXb6+vk61/v7+SkpKMmuuDB6587lz16pJT0/XhQsX9Ouvvyo7Ozvfmtxt5GfChAny8fExX9WrV7/xAwcAAABKiNsmfERHR2vv3r36+OOP7W6lwIYPH660tDTzdezYMbtbAgAAAGxTrO/5yBUTE6Ply5dr06ZNqlatmjkeEBCgrKwspaamOp39SE5OVkBAgFnzx6dS5T4N68qaPz4hKzk5Wd7e3vLy8pKrq6tcXV3zrcndRn48PDzk4eFx4wcMAAAAlEDF+syHYRiKiYnR0qVL9cUXXygoKMhpvnnz5ipVqpTWrVtnjh04cEBHjx5VSEiIJCkkJER79uxxeipVQkKCvL291bBhQ7Pmym3k1uRuw93dXc2bN3eqycnJ0bp168waAAAAANdWrM98REdHa+HChfr0009Vrlw58/4KHx8feXl5ycfHR1FRUYqNjVWFChXk7e2t559/XiEhIbr33nslSZ06dVLDhg3Vq1cvTZo0SUlJSRoxYoSio6PNsxJ///vf9dZbb2no0KHq16+fvvjiCy1evFgrVqwwe4mNjVVkZKRatGihVq1aadq0acrIyDCffgUAAADg2op1+Jg9e7YkqUOHDk7jc+fOVZ8+fSRJU6dOlYuLi7p166bMzEyFhYXp7bffNmtdXV21fPlyPfvsswoJCVGZMmUUGRmp1157zawJCgrSihUrNHjwYE2fPl3VqlXTu+++az5mV5KeeOIJnT59WnFxcUpKSlLTpk21evXqPDehAwAAAMhfsQ4fhmFct8bT01OzZs3SrFmzrlpTs2ZNrVy58prb6dChg3bt2nXNmpiYGMXExFy3JwAAAAB5Fet7PgAAAACUHIQPAAAAAJYgfAAAAACwBOEDAAAAgCUIHwAAAAAsQfgAAAAAYAnCBwAAAABLED4AAAAAWILwAQAAAMAShA8AAAAAliB8AAAAALAE4QMAAACAJQgfAAAAACxB+AAAAABgCcIHAAAAAEsQPgAAAABYgvABAAAAwBKEDwAAAACWIHwAAAAAsAThAwAAAIAlCB8AAAAALEH4AAAAAGAJwgcAAAAASxA+AAAAAFiC8AEAAADAEoQPAAAAAJYgfAAAAACwBOEDAAAAgCUIHwAAAAAsQfgAAAAAYAnCBwAAAABLED4AAAAAWMLN7gYAoKh06fmm3S3cUqs+esnuFgAAuCmc+QAAAABgCcIHAAAAAEsQPgAAAABYgvABAAAAwBKEDwAAAACWIHwAAAAAsAThAwAAAIAlCB8AAAAALEH4AAAAAGAJwgcAAAAAS7jZ3QCAG9fpgRfsbuGWWrt+ht0tAACAW4AzHwAAAAAsQfgAAAAAYAnCBwAAAABLED4AAAAAWILwAQAAAMAShA8AAAAAliB8AAAAALAE4QMAAACAJQgfAAAAACxB+AAAAABgCTe7GwCup3Wjzna3cMts27va7hYAAAAsw5kPAAAAAJYgfAAAAACwBJddFSN1AurZ3cIt9WPSIbtbAAAAgI048wEAAADAEoQPAAAAAJYgfNygWbNmqVatWvL09FTr1q21fft2u1sCAAAAbguEjxuwaNEixcbGatSoUfr666/VpEkThYWF6dSpU3a3BgAAABR7hI8bMGXKFPXv3199+/ZVw4YNFR8fr9KlS+v999+3uzUAAACg2ONpVwWUlZWlxMREDR8+3BxzcXFRaGiotm7dmu9nMjMzlZmZab5PS0uTJKWnp+dbn5OTU4QdFz9XO+7ryc6+XMSdFB+FXZPLl7OKuJPipdDrculiEXdSvBR6XbIuFHEnxUuh1+ViyV2XQq/JhZK7JlLh1+XSedYlP5kZ54u4k+KlsOty/mxGEXdSfFxtTXLHDcO47jYcRkGqoBMnTqhq1arasmWLQkJCzPGhQ4dq48aN2rZtW57PjB49WmPGjLGyTQAAAMAWx44dU7Vq1a5Zw5mPW2j48OGKjY013+fk5OjMmTOqWLGiHA6HjZ39nlCrV6+uY8eOydvb29ZeihPWJS/WJH+sS/5Yl/yxLnmxJvljXfLHuuSvuKyLYRg6e/asAgMDr1tL+CigSpUqydXVVcnJyU7jycnJCggIyPczHh4e8vDwcBrz9fW9VS0Wire3N/8R54N1yYs1yR/rkj/WJX+sS16sSf5Yl/yxLvkrDuvi4+NToDpuOC8gd3d3NW/eXOvWrTPHcnJytG7dOqfLsAAAAADkjzMfNyA2NlaRkZFq0aKFWrVqpWnTpikjI0N9+/a1uzUAAACg2CN83IAnnnhCp0+fVlxcnJKSktS0aVOtXr1a/v7+drd2wzw8PDRq1Kg8l4Xd6ViXvFiT/LEu+WNd8se65MWa5I91yR/rkr/bcV142hUAAAAAS3DPBwAAAABLED4AAAAAWILwAQAAAMAShA8AAAAAliB83GE2bdqkhx9+WIGBgXI4HFq2bJndLdluwoQJatmypcqVKyc/Pz917dpVBw4csLst282ePVt33323+cNFISEhWrVqld1tFSv/+Mc/5HA4NGjQILtbsdXo0aPlcDicXsHBwXa3VSwcP35cTz31lCpWrCgvLy81btxYO3futLstW9WqVSvPvy8Oh0PR0dF2t2ar7OxsjRw5UkFBQfLy8lKdOnU0duxY3enPBTp79qwGDRqkmjVrysvLS23atNGOHTvsbstS1/vuZhiG4uLiVKVKFXl5eSk0NFSHDh2yp9kCIHzcYTIyMtSkSRPNmjXL7laKjY0bNyo6OlpfffWVEhISdOnSJXXq1EkZGRl2t2aratWq6R//+IcSExO1c+dOPfjgg3rkkUe0b98+u1srFnbs2KF//vOfuvvuu+1upVi46667dPLkSfP15Zdf2t2S7VJSUtS2bVuVKlVKq1at0nfffafJkyerfPnydrdmqx07djj9u5KQkCBJ6t69u82d2WvixImaPXu23nrrLe3fv18TJ07UpEmTNHPmTLtbs9XTTz+thIQEffDBB9qzZ486deqk0NBQHT9+3O7WLHO9726TJk3SjBkzFB8fr23btqlMmTIKCwvTxYsXLe60gAzcsSQZS5cutbuNYufUqVOGJGPjxo12t1LslC9f3nj33XftbsN2Z8+eNerVq2ckJCQY7du3NwYOHGh3S7YaNWqU0aRJE7vbKHaGDRtm3HfffXa3UewNHDjQqFOnjpGTk2N3K7YKDw83+vXr5zT26KOPGhERETZ1ZL/z588brq6uxvLly53GmzVrZrz66qs2dWWvP353y8nJMQICAow33njDHEtNTTU8PDyMjz76yIYOr48zH8AfpKWlSZIqVKhgcyfFR3Z2tj7++GNlZGQoJCTE7nZsFx0drfDwcIWGhtrdSrFx6NAhBQYGqnbt2oqIiNDRo0ftbsl2n332mVq0aKHu3bvLz89P99xzj9555x272ypWsrKy9OGHH6pfv35yOBx2t2OrNm3aaN26dTp48KAk6ZtvvtGXX36pLl262NyZfS5fvqzs7Gx5eno6jXt5eXF29f8cPnxYSUlJTv8/8vHxUevWrbV161YbO7s6fuEcuEJOTo4GDRqktm3bqlGjRna3Y7s9e/YoJCREFy9eVNmyZbV06VI1bNjQ7rZs9fHHH+vrr7++4645vpbWrVtr3rx5ql+/vk6ePKkxY8bo/vvv1969e1WuXDm727PNTz/9pNmzZys2NlavvPKKduzYoRdeeEHu7u6KjIy0u71iYdmyZUpNTVWfPn3sbsV2L7/8stLT0xUcHCxXV1dlZ2dr3LhxioiIsLs125QrV04hISEaO3asGjRoIH9/f3300UfaunWr6tata3d7xUJSUpIkyd/f32nc39/fnCtuCB/AFaKjo7V3717+RuX/1K9fX7t371ZaWpo++eQTRUZGauPGjXdsADl27JgGDhyohISEPH8Tdye78m9m7777brVu3Vo1a9bU4sWLFRUVZWNn9srJyVGLFi00fvx4SdI999yjvXv3Kj4+nvDxf9577z116dJFgYGBdrdiu8WLF2vBggVauHCh7rrrLu3evVuDBg1SYGDgHf3vywcffKB+/fqpatWqcnV1VbNmzdSzZ08lJiba3RoKicuugP8TExOj5cuXa/369apWrZrd7RQL7u7uqlu3rpo3b64JEyaoSZMmmj59ut1t2SYxMVGnTp1Ss2bN5ObmJjc3N23cuFEzZsyQm5ubsrOz7W6xWPD19dWf/vQn/fDDD3a3YqsqVarkCeoNGjTgkrT/c+TIEf33v//V008/bXcrxcKQIUP08ssvq0ePHmrcuLF69eqlwYMHa8KECXa3Zqs6depo48aNOnfunI4dO6bt27fr0qVLql27tt2tFQsBAQGSpOTkZKfx5ORkc664IXzgjmcYhmJiYrR06VJ98cUXCgoKsrulYisnJ0eZmZl2t2Gbjh07as+ePdq9e7f5atGihSIiIrR79265urra3WKxcO7cOf3444+qUqWK3a3Yqm3btnke233w4EHVrFnTpo6Kl7lz58rPz0/h4eF2t1IsnD9/Xi4uzl/LXF1dlZOTY1NHxUuZMmVUpUoVpaSkaM2aNXrkkUfsbqlYCAoKUkBAgNatW2eOpaena9u2bcX2Hk0uu7rDnDt3zulvIw8fPqzdu3erQoUKqlGjho2d2Sc6OloLFy7Up59+qnLlypnXSPr4+MjLy8vm7uwzfPhwdenSRTVq1NDZs2e1cOFCbdiwQWvWrLG7NduUK1cuz71AZcqUUcWKFe/oe4ReeuklPfzww6pZs6ZOnDihUaNGydXVVT179rS7NVsNHjxYbdq00fjx4/X4449r+/btmjNnjubMmWN3a7bLycnR3LlzFRkZKTc3vopI0sMPP6xx48apRo0auuuuu7Rr1y5NmTJF/fr1s7s1W61Zs0aGYah+/fr64YcfNGTIEAUHB6tv3752t2aZ6313GzRokF5//XXVq1dPQUFBGjlypAIDA9W1a1f7mr4Wux+3BWutX7/ekJTnFRkZaXdrtslvPSQZc+fOtbs1W/Xr18+oWbOm4e7ublSuXNno2LGjsXbtWrvbKnZ41K5hPPHEE0aVKlUMd3d3o2rVqsYTTzxh/PDDD3a3VSx8/vnnRqNGjQwPDw8jODjYmDNnjt0tFQtr1qwxJBkHDhywu5ViIz093Rg4cKBRo0YNw9PT06hdu7bx6quvGpmZmXa3ZqtFixYZtWvXNtzd3Y2AgAAjOjraSE1NtbstS13vu1tOTo4xcuRIw9/f3/Dw8DA6duxYrP/bchjGHf7TmQAAAAAswT0fAAAAACxB+AAAAABgCcIHAAAAAEsQPgAAAABYgvABAAAAwBKEDwAAAACWIHwAAAAAsAThAwAAAIAlCB8AgJvSoUMHDRo06Jbuo1atWpo2bdot3cfVbNiwQQ6HQ6mpqbbsHwBKEsIHAOC216dPHzkcDjkcDpUqVUpBQUEaOnSoLl68eEPbyS9ItWnTRidPnpSPj08RdgwAdyY3uxsAAKAodO7cWXPnztWlS5eUmJioyMhIORwOTZw48aa26+7uroCAgCLqEgDubJz5AADctMuXLysmJkY+Pj6qVKmSRo4cKcMwJEkpKSnq3bu3ypcvr9KlS6tLly46dOiQ0+f//e9/66677pKHh4dq1aqlyZMnX3N/7777rnx9fbVu3TpzzMPDQwEBAapevbq6du2q0NBQJSQkmPO//fabevbsqapVq6p06dJq3LixPvroI3O+T58+2rhxo6ZPn26eRfn555/zXHY1b948+fr6as2aNWrQoIHKli2rzp076+TJk07r8cILL8jX11cVK1bUsGHDFBkZqa5duxZ2iQGgRCB8AABu2vz58+Xm5qbt27dr+vTpmjJlit59911Jv3+p37lzpz777DNt3bpVhmHooYce0qVLlyRJiYmJevzxx9WjRw/t2bNHo0eP1siRIzVv3rx89zVp0iS9/PLLWrt2rTp27Jhvzd69e7Vlyxa5u7ubYxcvXlTz5s21YsUK7d27VwMGDFCvXr20fft2SdL06dMVEhKi/v376+TJkzp58qSqV6+e7/bPnz+vN998Ux988IE2bdqko0eP6qWXXjLnJ06cqAULFmju3LnavHmz0tPTtWzZshtdVgAoeQwAAG5C+/btjQYNGhg5OTnm2LBhw4wGDRoYBw8eNCQZmzdvNud+/fVXw8vLy1i8eLFhGIbx5JNPGn/+85+dtjlkyBCjYcOG5vuaNWsaU6dONYYOHWpUqVLF2Lt3r1N9ZGSk4erqapQpU8bw8PAwJBkuLi7GJ598cs3ew8PDjRdffNHpWAYOHOhUs379ekOSkZKSYhiGYcydO9eQZPzwww9mzaxZswx/f3/zvb+/v/HGG2+Y7y9fvmzUqFHDeOSRR67ZDwCUdNzzAQC4affee68cDof5PiQkRJMnT9Z3330nNzc3tW7d2pyrWLGi6tevr/3790uS9u/fr0ceecRpe23bttW0adOUnZ0tV1dXSdLkyZOVkZGhnTt3qnbt2nl6eOCBBzR79mxlZGRo6tSpcnNzU7du3cz57OxsjR8/XosXL9bx48eVlZWlzMxMlS5d+oaPt3Tp0qpTp475vkqVKjp16pQkKS0tTcnJyWrVqpU57+rqqubNmysnJ+eG9wUAJQmXXQEAbgv333+/srOztXjx4nzny5Qpo7p166pJkyZ6//33tW3bNr333nvm/BtvvKHp06dr2LBhWr9+vXbv3q2wsDBlZWXdcC+lSpVyeu9wOMx7XAAAV0f4AADctG3btjm9/+qrr1SvXj01bNhQly9fdpr/7bffdODAATVs2FCS1KBBA23evNnp85s3b9af/vQn86yHJLVq1UqrVq3S+PHj9eabb16zHxcXF73yyisaMWKELly4YG7zkUce0VNPPaUmTZqodu3aOnjwoNPn3N3dlZ2dfeMLcAUfHx/5+/trx44d5lh2dra+/vrrm9ouAJQEhA8AwE07evSoYmNjdeDAAX300UeaOXOmBg4cqHr16umRRx5R//799eWXX+qbb77RU089papVq5qXWr344otat26dxo4dq4MHD2r+/Pl66623nG7gztWmTRutXLlSY8aMue6PDnbv3l2urq6aNWuWJKlevXpKSEjQli1btH//fj3zzDNKTk52+kytWrW0bds2/fzzz/r1118LfZnU888/rwkTJujTTz/VgQMHNHDgQKWkpDhdmgYAdyLCBwDgpvXu3VsXLlxQq1atFB0drYEDB2rAgAGSpLlz56p58+b6y1/+opCQEBmGoZUrV5qXLjVr1kyLFy/Wxx9/rEaNGikuLk6vvfaa+vTpk+++7rvvPq1YsUIjRozQzJkzr9qTm5ubYmJiNGnSJGVkZGjEiBFq1qyZwsLC1KFDBwUEBOR59O1LL70kV1dXNWzYUJUrV9bRo0cLtR7Dhg1Tz5491bt3b4WEhKhs2bIKCwuTp6dnobYHACWFw+AiVQAAbqmcnBw1aNBAjz/+uMaOHWt3OwBgG552BQBAETty5IjWrl2r9u3bKzMzU2+99ZYOHz6sJ5980u7WAMBWXHYFAEARc3Fx0bx589SyZUu1bdtWe/bs0X//+181aNDA7tYAwFZcdgUAAADAEpz5AAAAAGAJwgcAAAAASxA+AAAAAFiC8AEAAADAEoQPAAAAAJYgfAAAAACwBOEDAAAAgCUIHwAAAAAs8f8AX1/FeaKXx7E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2"/>
          <a:srcRect/>
          <a:stretch>
            <a:fillRect/>
          </a:stretch>
        </p:blipFill>
        <p:spPr bwMode="auto">
          <a:xfrm>
            <a:off x="770597" y="268811"/>
            <a:ext cx="10109199" cy="525272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Rectangle 5"/>
          <p:cNvSpPr/>
          <p:nvPr/>
        </p:nvSpPr>
        <p:spPr>
          <a:xfrm>
            <a:off x="2807676" y="5754467"/>
            <a:ext cx="6035040" cy="400110"/>
          </a:xfrm>
          <a:prstGeom prst="rect">
            <a:avLst/>
          </a:prstGeom>
        </p:spPr>
        <p:txBody>
          <a:bodyPr wrap="square">
            <a:spAutoFit/>
          </a:bodyPr>
          <a:lstStyle/>
          <a:p>
            <a:pPr>
              <a:buFont typeface="Arial" pitchFamily="34" charset="0"/>
              <a:buChar char="•"/>
            </a:pPr>
            <a:r>
              <a:rPr lang="en-US" sz="2000" b="1" dirty="0"/>
              <a:t> Same count plot as above just without the 0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708C-A088-4919-9E3D-41DF64BA5ADD}"/>
              </a:ext>
            </a:extLst>
          </p:cNvPr>
          <p:cNvSpPr>
            <a:spLocks noGrp="1"/>
          </p:cNvSpPr>
          <p:nvPr>
            <p:ph type="title"/>
          </p:nvPr>
        </p:nvSpPr>
        <p:spPr>
          <a:xfrm>
            <a:off x="579120" y="121920"/>
            <a:ext cx="11003280" cy="129571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l"/>
            <a:r>
              <a:rPr lang="en-IN" dirty="0">
                <a:effectLst>
                  <a:outerShdw blurRad="38100" dist="38100" dir="2700000" algn="tl">
                    <a:srgbClr val="000000">
                      <a:alpha val="43137"/>
                    </a:srgbClr>
                  </a:outerShdw>
                </a:effectLst>
              </a:rPr>
              <a:t>Age Distribution</a:t>
            </a:r>
          </a:p>
        </p:txBody>
      </p:sp>
      <p:pic>
        <p:nvPicPr>
          <p:cNvPr id="40961" name="Picture 1"/>
          <p:cNvPicPr>
            <a:picLocks noGrp="1" noChangeAspect="1" noChangeArrowheads="1"/>
          </p:cNvPicPr>
          <p:nvPr>
            <p:ph sz="half" idx="1"/>
          </p:nvPr>
        </p:nvPicPr>
        <p:blipFill>
          <a:blip r:embed="rId2"/>
          <a:stretch>
            <a:fillRect/>
          </a:stretch>
        </p:blipFill>
        <p:spPr bwMode="auto">
          <a:xfrm>
            <a:off x="1484313" y="2947342"/>
            <a:ext cx="4894262" cy="2563515"/>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5FAA9153-70FC-4646-961B-6C87EA270045}"/>
              </a:ext>
            </a:extLst>
          </p:cNvPr>
          <p:cNvSpPr>
            <a:spLocks noGrp="1"/>
          </p:cNvSpPr>
          <p:nvPr>
            <p:ph sz="half" idx="2"/>
          </p:nvPr>
        </p:nvSpPr>
        <p:spPr>
          <a:xfrm>
            <a:off x="7335520" y="1534160"/>
            <a:ext cx="4663440" cy="4622799"/>
          </a:xfrm>
        </p:spPr>
        <p:txBody>
          <a:bodyPr>
            <a:noAutofit/>
          </a:bodyPr>
          <a:lstStyle/>
          <a:p>
            <a:r>
              <a:rPr lang="en-US" sz="1700" b="1" dirty="0"/>
              <a:t>The Plot above shows the frequency of books bought by buyers(Users) of various age groups. </a:t>
            </a:r>
          </a:p>
          <a:p>
            <a:pPr>
              <a:buNone/>
            </a:pPr>
            <a:endParaRPr lang="en-US" sz="1700" b="1" dirty="0"/>
          </a:p>
          <a:p>
            <a:pPr>
              <a:buNone/>
            </a:pPr>
            <a:endParaRPr lang="en-US" sz="1700" b="1" dirty="0"/>
          </a:p>
          <a:p>
            <a:r>
              <a:rPr lang="en-US" sz="1700" b="1" dirty="0"/>
              <a:t>The data shows that most books are bought by buyers of age group between 20 to 30 [approx.].</a:t>
            </a:r>
          </a:p>
          <a:p>
            <a:pPr>
              <a:buNone/>
            </a:pPr>
            <a:endParaRPr lang="en-US" sz="1700" b="1" dirty="0"/>
          </a:p>
          <a:p>
            <a:pPr>
              <a:buNone/>
            </a:pPr>
            <a:endParaRPr lang="en-US" sz="1700" b="1" dirty="0"/>
          </a:p>
          <a:p>
            <a:r>
              <a:rPr lang="en-US" sz="1700" b="1" dirty="0"/>
              <a:t>The data can be father used to pin point and target the type of books bought by the buyers. Or further group them according to the features in the datasets.</a:t>
            </a:r>
            <a:endParaRPr lang="en-IN" sz="1700" b="1" dirty="0"/>
          </a:p>
        </p:txBody>
      </p:sp>
    </p:spTree>
    <p:extLst>
      <p:ext uri="{BB962C8B-B14F-4D97-AF65-F5344CB8AC3E}">
        <p14:creationId xmlns:p14="http://schemas.microsoft.com/office/powerpoint/2010/main" val="260374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6585-8EFB-4D65-B1D2-D1C0DFFBD79B}"/>
              </a:ext>
            </a:extLst>
          </p:cNvPr>
          <p:cNvSpPr>
            <a:spLocks noGrp="1"/>
          </p:cNvSpPr>
          <p:nvPr>
            <p:ph type="title"/>
          </p:nvPr>
        </p:nvSpPr>
        <p:spPr>
          <a:xfrm>
            <a:off x="1133285" y="-253218"/>
            <a:ext cx="10972800" cy="11430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l"/>
            <a:r>
              <a:rPr lang="en-IN" dirty="0">
                <a:effectLst>
                  <a:outerShdw blurRad="38100" dist="38100" dir="2700000" algn="tl">
                    <a:srgbClr val="000000">
                      <a:alpha val="43137"/>
                    </a:srgbClr>
                  </a:outerShdw>
                </a:effectLst>
              </a:rPr>
              <a:t>Top 10Books</a:t>
            </a:r>
          </a:p>
        </p:txBody>
      </p:sp>
      <p:pic>
        <p:nvPicPr>
          <p:cNvPr id="39937" name="Picture 1"/>
          <p:cNvPicPr>
            <a:picLocks noGrp="1" noChangeAspect="1" noChangeArrowheads="1"/>
          </p:cNvPicPr>
          <p:nvPr>
            <p:ph sz="half" idx="1"/>
          </p:nvPr>
        </p:nvPicPr>
        <p:blipFill>
          <a:blip r:embed="rId2"/>
          <a:stretch>
            <a:fillRect/>
          </a:stretch>
        </p:blipFill>
        <p:spPr bwMode="auto">
          <a:xfrm>
            <a:off x="1400571" y="1491957"/>
            <a:ext cx="3240149" cy="4433888"/>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F262EF4C-90DE-44B1-9FA0-FC0BB7DC99EB}"/>
              </a:ext>
            </a:extLst>
          </p:cNvPr>
          <p:cNvSpPr>
            <a:spLocks noGrp="1"/>
          </p:cNvSpPr>
          <p:nvPr>
            <p:ph sz="half" idx="2"/>
          </p:nvPr>
        </p:nvSpPr>
        <p:spPr>
          <a:xfrm>
            <a:off x="6949440" y="1351280"/>
            <a:ext cx="4978400" cy="4988559"/>
          </a:xfrm>
          <a:ln>
            <a:noFill/>
          </a:ln>
          <a:effectLst>
            <a:outerShdw blurRad="44450" dist="27940" dir="5400000" algn="ctr">
              <a:srgbClr val="000000">
                <a:alpha val="32000"/>
              </a:srgbClr>
            </a:outerShdw>
            <a:reflection blurRad="6350" stA="52000" endA="300" endPos="35000" dir="5400000" sy="-100000" algn="bl" rotWithShape="0"/>
          </a:effectLst>
        </p:spPr>
        <p:txBody>
          <a:bodyPr>
            <a:normAutofit/>
          </a:bodyPr>
          <a:lstStyle/>
          <a:p>
            <a:r>
              <a:rPr lang="en-US" sz="1700" b="1" dirty="0"/>
              <a:t>The plot shows the top 10 books in terms of sales.</a:t>
            </a:r>
          </a:p>
          <a:p>
            <a:pPr>
              <a:buNone/>
            </a:pPr>
            <a:endParaRPr lang="en-US" sz="1700" b="1" dirty="0"/>
          </a:p>
          <a:p>
            <a:endParaRPr lang="en-US" sz="1700" b="1" dirty="0"/>
          </a:p>
          <a:p>
            <a:r>
              <a:rPr lang="en-US" sz="1700" b="1" dirty="0"/>
              <a:t>The plot shows that The Lovely Bones: A Novel is most popular in terms of Sales.</a:t>
            </a:r>
          </a:p>
          <a:p>
            <a:pPr>
              <a:buNone/>
            </a:pPr>
            <a:endParaRPr lang="en-US" sz="1700" b="1" dirty="0"/>
          </a:p>
          <a:p>
            <a:endParaRPr lang="en-US" sz="1700" b="1" dirty="0"/>
          </a:p>
          <a:p>
            <a:r>
              <a:rPr lang="en-US" sz="1700" b="1" dirty="0"/>
              <a:t>This data is useful to sort the popular titles in terms of sales. And can be further used for comparison with the local poplars. (Books that are popular in specific regions, Countries and cities.)</a:t>
            </a:r>
            <a:endParaRPr lang="en-IN" sz="1700" b="1" dirty="0"/>
          </a:p>
        </p:txBody>
      </p:sp>
    </p:spTree>
    <p:extLst>
      <p:ext uri="{BB962C8B-B14F-4D97-AF65-F5344CB8AC3E}">
        <p14:creationId xmlns:p14="http://schemas.microsoft.com/office/powerpoint/2010/main" val="1902096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9016-05C1-45E6-91B2-271777E171B2}"/>
              </a:ext>
            </a:extLst>
          </p:cNvPr>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l"/>
            <a:r>
              <a:rPr lang="en-IN" dirty="0">
                <a:effectLst>
                  <a:outerShdw blurRad="38100" dist="38100" dir="2700000" algn="tl">
                    <a:srgbClr val="000000">
                      <a:alpha val="43137"/>
                    </a:srgbClr>
                  </a:outerShdw>
                </a:effectLst>
              </a:rPr>
              <a:t>Top 7Publishers with the most books</a:t>
            </a:r>
          </a:p>
        </p:txBody>
      </p:sp>
      <p:pic>
        <p:nvPicPr>
          <p:cNvPr id="38915" name="Picture 3"/>
          <p:cNvPicPr>
            <a:picLocks noGrp="1" noChangeAspect="1" noChangeArrowheads="1"/>
          </p:cNvPicPr>
          <p:nvPr>
            <p:ph sz="half" idx="1"/>
          </p:nvPr>
        </p:nvPicPr>
        <p:blipFill>
          <a:blip r:embed="rId2"/>
          <a:stretch>
            <a:fillRect/>
          </a:stretch>
        </p:blipFill>
        <p:spPr bwMode="auto">
          <a:xfrm>
            <a:off x="2011451" y="2667000"/>
            <a:ext cx="3839986" cy="31242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0C635DF5-81B2-4029-835D-D07240239E63}"/>
              </a:ext>
            </a:extLst>
          </p:cNvPr>
          <p:cNvSpPr>
            <a:spLocks noGrp="1"/>
          </p:cNvSpPr>
          <p:nvPr>
            <p:ph sz="half" idx="2"/>
          </p:nvPr>
        </p:nvSpPr>
        <p:spPr>
          <a:xfrm>
            <a:off x="6969760" y="1920240"/>
            <a:ext cx="4947920" cy="4196080"/>
          </a:xfrm>
        </p:spPr>
        <p:txBody>
          <a:bodyPr>
            <a:normAutofit/>
          </a:bodyPr>
          <a:lstStyle/>
          <a:p>
            <a:r>
              <a:rPr lang="en-US" sz="1700" b="1" dirty="0"/>
              <a:t> This pie chart shows the publishers who published most number of books in form of percentage.</a:t>
            </a:r>
          </a:p>
          <a:p>
            <a:pPr>
              <a:buNone/>
            </a:pPr>
            <a:endParaRPr lang="en-US" sz="1700" b="1" dirty="0"/>
          </a:p>
          <a:p>
            <a:endParaRPr lang="en-US" sz="1700" b="1" dirty="0"/>
          </a:p>
          <a:p>
            <a:r>
              <a:rPr lang="en-US" sz="1700" b="1" dirty="0"/>
              <a:t>The chart shows Harlequin has the highest percentage in number of books published.</a:t>
            </a:r>
          </a:p>
          <a:p>
            <a:endParaRPr lang="en-US" sz="1700" b="1" dirty="0"/>
          </a:p>
          <a:p>
            <a:pPr>
              <a:buNone/>
            </a:pPr>
            <a:endParaRPr lang="en-US" sz="1700" b="1" dirty="0"/>
          </a:p>
          <a:p>
            <a:r>
              <a:rPr lang="en-US" sz="1700" b="1" dirty="0"/>
              <a:t>- If a user prefers certain publisher then this data can be useful.</a:t>
            </a:r>
            <a:endParaRPr lang="en-IN" sz="1700" b="1" dirty="0"/>
          </a:p>
        </p:txBody>
      </p:sp>
    </p:spTree>
    <p:extLst>
      <p:ext uri="{BB962C8B-B14F-4D97-AF65-F5344CB8AC3E}">
        <p14:creationId xmlns:p14="http://schemas.microsoft.com/office/powerpoint/2010/main" val="84363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E87A-7B85-4CC9-A99C-D82814EC069B}"/>
              </a:ext>
            </a:extLst>
          </p:cNvPr>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l"/>
            <a:r>
              <a:rPr lang="en-US" dirty="0">
                <a:effectLst>
                  <a:outerShdw blurRad="38100" dist="38100" dir="2700000" algn="tl">
                    <a:srgbClr val="000000">
                      <a:alpha val="43137"/>
                    </a:srgbClr>
                  </a:outerShdw>
                </a:effectLst>
              </a:rPr>
              <a:t>Histogram of the Year of Publication</a:t>
            </a:r>
            <a:endParaRPr lang="en-IN" dirty="0">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812800" y="1899920"/>
            <a:ext cx="5628640" cy="3911600"/>
          </a:xfrm>
        </p:spPr>
        <p:txBody>
          <a:bodyPr>
            <a:normAutofit/>
          </a:bodyPr>
          <a:lstStyle/>
          <a:p>
            <a:endParaRPr lang="en-US" dirty="0"/>
          </a:p>
        </p:txBody>
      </p:sp>
      <p:sp>
        <p:nvSpPr>
          <p:cNvPr id="4" name="Content Placeholder 3">
            <a:extLst>
              <a:ext uri="{FF2B5EF4-FFF2-40B4-BE49-F238E27FC236}">
                <a16:creationId xmlns:a16="http://schemas.microsoft.com/office/drawing/2014/main" id="{F286955B-68B2-418B-9FA1-6CB730EDA67A}"/>
              </a:ext>
            </a:extLst>
          </p:cNvPr>
          <p:cNvSpPr>
            <a:spLocks noGrp="1"/>
          </p:cNvSpPr>
          <p:nvPr>
            <p:ph sz="half" idx="2"/>
          </p:nvPr>
        </p:nvSpPr>
        <p:spPr>
          <a:xfrm>
            <a:off x="7518400" y="1717040"/>
            <a:ext cx="4480560" cy="4409126"/>
          </a:xfrm>
        </p:spPr>
        <p:txBody>
          <a:bodyPr>
            <a:normAutofit/>
          </a:bodyPr>
          <a:lstStyle/>
          <a:p>
            <a:r>
              <a:rPr lang="en-US" sz="1700" b="1" dirty="0"/>
              <a:t>This chart shows the frequency of books published in a decade.</a:t>
            </a:r>
          </a:p>
          <a:p>
            <a:endParaRPr lang="en-US" sz="1700" b="1" dirty="0"/>
          </a:p>
          <a:p>
            <a:r>
              <a:rPr lang="en-US" sz="1700" b="1" dirty="0"/>
              <a:t>We can see the highest frequency around the decade of 2000.</a:t>
            </a:r>
          </a:p>
          <a:p>
            <a:pPr>
              <a:buNone/>
            </a:pPr>
            <a:endParaRPr lang="en-US" sz="1700" b="1" dirty="0"/>
          </a:p>
          <a:p>
            <a:endParaRPr lang="en-US" sz="1700" b="1" dirty="0"/>
          </a:p>
          <a:p>
            <a:r>
              <a:rPr lang="en-US" sz="1700" b="1" dirty="0"/>
              <a:t> This data can be useful if a user prefers books from certain time period or if a certain gerne belongs to a certain time period (for example say the Shakespherian literature).</a:t>
            </a:r>
            <a:endParaRPr lang="en-IN" sz="1700" b="1" dirty="0"/>
          </a:p>
        </p:txBody>
      </p:sp>
      <p:pic>
        <p:nvPicPr>
          <p:cNvPr id="37890" name="Picture 2"/>
          <p:cNvPicPr>
            <a:picLocks noChangeAspect="1" noChangeArrowheads="1"/>
          </p:cNvPicPr>
          <p:nvPr/>
        </p:nvPicPr>
        <p:blipFill>
          <a:blip r:embed="rId2"/>
          <a:srcRect/>
          <a:stretch>
            <a:fillRect/>
          </a:stretch>
        </p:blipFill>
        <p:spPr bwMode="auto">
          <a:xfrm>
            <a:off x="138343" y="1717040"/>
            <a:ext cx="6872057" cy="453136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97975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E354-E071-42F3-A7A2-63009A16E719}"/>
              </a:ext>
            </a:extLst>
          </p:cNvPr>
          <p:cNvSpPr>
            <a:spLocks noGrp="1"/>
          </p:cNvSpPr>
          <p:nvPr>
            <p:ph type="title"/>
          </p:nvPr>
        </p:nvSpPr>
        <p:spPr>
          <a:xfrm>
            <a:off x="284480" y="306267"/>
            <a:ext cx="9692640" cy="1325562"/>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l"/>
            <a:r>
              <a:rPr lang="en-US" dirty="0">
                <a:effectLst>
                  <a:outerShdw blurRad="38100" dist="38100" dir="2700000" algn="tl">
                    <a:srgbClr val="000000">
                      <a:alpha val="43137"/>
                    </a:srgbClr>
                  </a:outerShdw>
                </a:effectLst>
              </a:rPr>
              <a:t>UserIDs With Highest Number Of Rating</a:t>
            </a:r>
            <a:endParaRPr lang="en-IN" dirty="0">
              <a:effectLst>
                <a:outerShdw blurRad="38100" dist="38100" dir="2700000" algn="tl">
                  <a:srgbClr val="000000">
                    <a:alpha val="43137"/>
                  </a:srgbClr>
                </a:outerShdw>
              </a:effectLst>
            </a:endParaRPr>
          </a:p>
        </p:txBody>
      </p:sp>
      <p:pic>
        <p:nvPicPr>
          <p:cNvPr id="36865" name="Picture 1"/>
          <p:cNvPicPr>
            <a:picLocks noGrp="1" noChangeAspect="1" noChangeArrowheads="1"/>
          </p:cNvPicPr>
          <p:nvPr>
            <p:ph sz="half" idx="1"/>
          </p:nvPr>
        </p:nvPicPr>
        <p:blipFill>
          <a:blip r:embed="rId2"/>
          <a:stretch>
            <a:fillRect/>
          </a:stretch>
        </p:blipFill>
        <p:spPr bwMode="auto">
          <a:xfrm>
            <a:off x="1484313" y="2710191"/>
            <a:ext cx="4894262" cy="3037817"/>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A4FCD9B2-FF4C-439A-B044-ECEBA3758CDD}"/>
              </a:ext>
            </a:extLst>
          </p:cNvPr>
          <p:cNvSpPr>
            <a:spLocks noGrp="1"/>
          </p:cNvSpPr>
          <p:nvPr>
            <p:ph sz="half" idx="2"/>
          </p:nvPr>
        </p:nvSpPr>
        <p:spPr>
          <a:xfrm>
            <a:off x="7447280" y="1838960"/>
            <a:ext cx="4744720" cy="4297680"/>
          </a:xfrm>
        </p:spPr>
        <p:txBody>
          <a:bodyPr>
            <a:normAutofit/>
          </a:bodyPr>
          <a:lstStyle/>
          <a:p>
            <a:r>
              <a:rPr lang="en-US" sz="1700" b="1" dirty="0"/>
              <a:t>This chart shows the userID's with most number of ratings in form of percentage. </a:t>
            </a:r>
          </a:p>
          <a:p>
            <a:pPr>
              <a:buNone/>
            </a:pPr>
            <a:endParaRPr lang="en-US" sz="1700" b="1" dirty="0"/>
          </a:p>
          <a:p>
            <a:endParaRPr lang="en-US" sz="1700" b="1" dirty="0"/>
          </a:p>
          <a:p>
            <a:r>
              <a:rPr lang="en-US" sz="1700" b="1" dirty="0"/>
              <a:t>This data shows the userID 153662 has the most percentage of ratings i.e. 27.4%</a:t>
            </a:r>
          </a:p>
          <a:p>
            <a:pPr>
              <a:buNone/>
            </a:pPr>
            <a:endParaRPr lang="en-US" sz="1700" b="1" dirty="0"/>
          </a:p>
          <a:p>
            <a:endParaRPr lang="en-US" sz="1700" b="1" dirty="0"/>
          </a:p>
          <a:p>
            <a:r>
              <a:rPr lang="en-US" sz="1700" b="1" dirty="0"/>
              <a:t>This data shows the most active users and this data can be further used to suggest books to passive or similar users.</a:t>
            </a:r>
            <a:endParaRPr lang="en-IN" sz="1700" b="1" dirty="0"/>
          </a:p>
        </p:txBody>
      </p:sp>
    </p:spTree>
    <p:extLst>
      <p:ext uri="{BB962C8B-B14F-4D97-AF65-F5344CB8AC3E}">
        <p14:creationId xmlns:p14="http://schemas.microsoft.com/office/powerpoint/2010/main" val="348878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E354-E071-42F3-A7A2-63009A16E719}"/>
              </a:ext>
            </a:extLst>
          </p:cNvPr>
          <p:cNvSpPr>
            <a:spLocks noGrp="1"/>
          </p:cNvSpPr>
          <p:nvPr>
            <p:ph type="title"/>
          </p:nvPr>
        </p:nvSpPr>
        <p:spPr>
          <a:xfrm>
            <a:off x="398272" y="386079"/>
            <a:ext cx="6805168" cy="1266069"/>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l"/>
            <a:r>
              <a:rPr lang="en-IN" dirty="0">
                <a:effectLst>
                  <a:outerShdw blurRad="38100" dist="38100" dir="2700000" algn="tl">
                    <a:srgbClr val="000000">
                      <a:alpha val="43137"/>
                    </a:srgbClr>
                  </a:outerShdw>
                </a:effectLst>
              </a:rPr>
              <a:t>Countries With Most Users</a:t>
            </a:r>
          </a:p>
        </p:txBody>
      </p:sp>
      <p:sp>
        <p:nvSpPr>
          <p:cNvPr id="5" name="Content Placeholder 4"/>
          <p:cNvSpPr>
            <a:spLocks noGrp="1"/>
          </p:cNvSpPr>
          <p:nvPr>
            <p:ph sz="half" idx="1"/>
          </p:nvPr>
        </p:nvSpPr>
        <p:spPr>
          <a:xfrm>
            <a:off x="812800" y="1859280"/>
            <a:ext cx="6482080" cy="4064000"/>
          </a:xfrm>
        </p:spPr>
        <p:txBody>
          <a:bodyPr/>
          <a:lstStyle/>
          <a:p>
            <a:endParaRPr lang="en-US" dirty="0"/>
          </a:p>
        </p:txBody>
      </p:sp>
      <p:sp>
        <p:nvSpPr>
          <p:cNvPr id="4" name="Content Placeholder 3">
            <a:extLst>
              <a:ext uri="{FF2B5EF4-FFF2-40B4-BE49-F238E27FC236}">
                <a16:creationId xmlns:a16="http://schemas.microsoft.com/office/drawing/2014/main" id="{A4FCD9B2-FF4C-439A-B044-ECEBA3758CDD}"/>
              </a:ext>
            </a:extLst>
          </p:cNvPr>
          <p:cNvSpPr>
            <a:spLocks noGrp="1"/>
          </p:cNvSpPr>
          <p:nvPr>
            <p:ph sz="half" idx="2"/>
          </p:nvPr>
        </p:nvSpPr>
        <p:spPr>
          <a:xfrm>
            <a:off x="7802880" y="1737359"/>
            <a:ext cx="4389120" cy="3952241"/>
          </a:xfrm>
        </p:spPr>
        <p:txBody>
          <a:bodyPr>
            <a:normAutofit/>
          </a:bodyPr>
          <a:lstStyle/>
          <a:p>
            <a:r>
              <a:rPr lang="en-US" sz="1700" b="1" dirty="0"/>
              <a:t>This data shows the countries with most number of users.</a:t>
            </a:r>
          </a:p>
          <a:p>
            <a:pPr>
              <a:buNone/>
            </a:pPr>
            <a:endParaRPr lang="en-US" sz="1700" b="1" dirty="0"/>
          </a:p>
          <a:p>
            <a:endParaRPr lang="en-US" sz="1700" b="1" dirty="0"/>
          </a:p>
          <a:p>
            <a:r>
              <a:rPr lang="en-US" sz="1700" b="1" dirty="0"/>
              <a:t>USA has most number of users.</a:t>
            </a:r>
          </a:p>
          <a:p>
            <a:pPr>
              <a:buNone/>
            </a:pPr>
            <a:endParaRPr lang="en-US" sz="1700" b="1" dirty="0"/>
          </a:p>
          <a:p>
            <a:endParaRPr lang="en-US" sz="1700" b="1" dirty="0"/>
          </a:p>
          <a:p>
            <a:r>
              <a:rPr lang="en-US" sz="1700" b="1" dirty="0"/>
              <a:t>This data can be used to target sales in a specific country.</a:t>
            </a:r>
            <a:endParaRPr lang="en-IN" sz="1700" b="1" dirty="0"/>
          </a:p>
        </p:txBody>
      </p:sp>
      <p:pic>
        <p:nvPicPr>
          <p:cNvPr id="51202" name="Picture 2"/>
          <p:cNvPicPr>
            <a:picLocks noChangeAspect="1" noChangeArrowheads="1"/>
          </p:cNvPicPr>
          <p:nvPr/>
        </p:nvPicPr>
        <p:blipFill>
          <a:blip r:embed="rId2"/>
          <a:srcRect/>
          <a:stretch>
            <a:fillRect/>
          </a:stretch>
        </p:blipFill>
        <p:spPr bwMode="auto">
          <a:xfrm>
            <a:off x="0" y="1676399"/>
            <a:ext cx="7602030" cy="4724401"/>
          </a:xfrm>
          <a:prstGeom prst="rect">
            <a:avLst/>
          </a:prstGeom>
          <a:noFill/>
          <a:ln w="9525">
            <a:noFill/>
            <a:miter lim="800000"/>
            <a:headEnd/>
            <a:tailEnd/>
          </a:ln>
          <a:effectLst/>
        </p:spPr>
      </p:pic>
    </p:spTree>
    <p:extLst>
      <p:ext uri="{BB962C8B-B14F-4D97-AF65-F5344CB8AC3E}">
        <p14:creationId xmlns:p14="http://schemas.microsoft.com/office/powerpoint/2010/main" val="348878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E354-E071-42F3-A7A2-63009A16E719}"/>
              </a:ext>
            </a:extLst>
          </p:cNvPr>
          <p:cNvSpPr>
            <a:spLocks noGrp="1"/>
          </p:cNvSpPr>
          <p:nvPr>
            <p:ph type="title"/>
          </p:nvPr>
        </p:nvSpPr>
        <p:spPr>
          <a:xfrm>
            <a:off x="449072" y="194507"/>
            <a:ext cx="9692640" cy="1325562"/>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dirty="0">
                <a:effectLst>
                  <a:outerShdw blurRad="38100" dist="38100" dir="2700000" algn="tl">
                    <a:srgbClr val="000000">
                      <a:alpha val="43137"/>
                    </a:srgbClr>
                  </a:outerShdw>
                </a:effectLst>
              </a:rPr>
              <a:t>Top 7Countries With the Most Users</a:t>
            </a:r>
            <a:endParaRPr lang="en-IN" dirty="0">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1137920" y="1838960"/>
            <a:ext cx="5659120" cy="4145280"/>
          </a:xfrm>
        </p:spPr>
        <p:txBody>
          <a:bodyPr/>
          <a:lstStyle/>
          <a:p>
            <a:endParaRPr lang="en-US" dirty="0"/>
          </a:p>
        </p:txBody>
      </p:sp>
      <p:sp>
        <p:nvSpPr>
          <p:cNvPr id="4" name="Content Placeholder 3">
            <a:extLst>
              <a:ext uri="{FF2B5EF4-FFF2-40B4-BE49-F238E27FC236}">
                <a16:creationId xmlns:a16="http://schemas.microsoft.com/office/drawing/2014/main" id="{A4FCD9B2-FF4C-439A-B044-ECEBA3758CDD}"/>
              </a:ext>
            </a:extLst>
          </p:cNvPr>
          <p:cNvSpPr>
            <a:spLocks noGrp="1"/>
          </p:cNvSpPr>
          <p:nvPr>
            <p:ph sz="half" idx="2"/>
          </p:nvPr>
        </p:nvSpPr>
        <p:spPr>
          <a:xfrm>
            <a:off x="7620000" y="1513840"/>
            <a:ext cx="4572000" cy="4510726"/>
          </a:xfrm>
        </p:spPr>
        <p:txBody>
          <a:bodyPr>
            <a:normAutofit/>
          </a:bodyPr>
          <a:lstStyle/>
          <a:p>
            <a:r>
              <a:rPr lang="en-US" sz="1700" b="1" dirty="0"/>
              <a:t>This data shows the countries with most number of users.</a:t>
            </a:r>
          </a:p>
          <a:p>
            <a:pPr>
              <a:buNone/>
            </a:pPr>
            <a:endParaRPr lang="en-US" sz="1700" b="1" dirty="0"/>
          </a:p>
          <a:p>
            <a:endParaRPr lang="en-US" sz="1700" b="1" dirty="0"/>
          </a:p>
          <a:p>
            <a:r>
              <a:rPr lang="en-US" sz="1700" b="1" dirty="0"/>
              <a:t>USA has most number of users i.e. 56.3%</a:t>
            </a:r>
          </a:p>
          <a:p>
            <a:pPr>
              <a:buNone/>
            </a:pPr>
            <a:endParaRPr lang="en-US" sz="1700" b="1" dirty="0"/>
          </a:p>
          <a:p>
            <a:endParaRPr lang="en-US" sz="1700" b="1" dirty="0"/>
          </a:p>
          <a:p>
            <a:r>
              <a:rPr lang="en-US" sz="1700" b="1" dirty="0"/>
              <a:t>This data can be used to target sales in a specific country.</a:t>
            </a:r>
            <a:endParaRPr lang="en-IN" sz="1700" b="1" dirty="0"/>
          </a:p>
        </p:txBody>
      </p:sp>
      <p:pic>
        <p:nvPicPr>
          <p:cNvPr id="52226" name="Picture 2"/>
          <p:cNvPicPr>
            <a:picLocks noChangeAspect="1" noChangeArrowheads="1"/>
          </p:cNvPicPr>
          <p:nvPr/>
        </p:nvPicPr>
        <p:blipFill>
          <a:blip r:embed="rId2"/>
          <a:srcRect/>
          <a:stretch>
            <a:fillRect/>
          </a:stretch>
        </p:blipFill>
        <p:spPr bwMode="auto">
          <a:xfrm>
            <a:off x="568959" y="1676400"/>
            <a:ext cx="6319521" cy="4330578"/>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48878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532880" cy="11430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l"/>
            <a:r>
              <a:rPr lang="en-US" b="1" dirty="0"/>
              <a:t>USA </a:t>
            </a:r>
          </a:p>
        </p:txBody>
      </p:sp>
      <p:pic>
        <p:nvPicPr>
          <p:cNvPr id="53250" name="Picture 2"/>
          <p:cNvPicPr>
            <a:picLocks noChangeAspect="1" noChangeArrowheads="1"/>
          </p:cNvPicPr>
          <p:nvPr/>
        </p:nvPicPr>
        <p:blipFill>
          <a:blip r:embed="rId2"/>
          <a:srcRect/>
          <a:stretch>
            <a:fillRect/>
          </a:stretch>
        </p:blipFill>
        <p:spPr bwMode="auto">
          <a:xfrm>
            <a:off x="599440" y="1574800"/>
            <a:ext cx="5313680" cy="2790304"/>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3253" name="Picture 5"/>
          <p:cNvPicPr>
            <a:picLocks noChangeAspect="1" noChangeArrowheads="1"/>
          </p:cNvPicPr>
          <p:nvPr/>
        </p:nvPicPr>
        <p:blipFill>
          <a:blip r:embed="rId3"/>
          <a:srcRect/>
          <a:stretch>
            <a:fillRect/>
          </a:stretch>
        </p:blipFill>
        <p:spPr bwMode="auto">
          <a:xfrm>
            <a:off x="6329681" y="3554396"/>
            <a:ext cx="5598160" cy="3124218"/>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Rectangle 6"/>
          <p:cNvSpPr/>
          <p:nvPr/>
        </p:nvSpPr>
        <p:spPr>
          <a:xfrm>
            <a:off x="3119119" y="4968240"/>
            <a:ext cx="2458721" cy="55399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3000" b="1" dirty="0"/>
              <a:t>Top cities</a:t>
            </a:r>
          </a:p>
        </p:txBody>
      </p:sp>
      <p:sp>
        <p:nvSpPr>
          <p:cNvPr id="8" name="Right Arrow 7"/>
          <p:cNvSpPr/>
          <p:nvPr/>
        </p:nvSpPr>
        <p:spPr>
          <a:xfrm>
            <a:off x="1310640" y="5080000"/>
            <a:ext cx="1493520" cy="5181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a:off x="9458960" y="2235200"/>
            <a:ext cx="1494000" cy="518400"/>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04000" y="2326641"/>
            <a:ext cx="2529840" cy="553998"/>
          </a:xfrm>
          <a:prstGeom prst="rect">
            <a:avLst/>
          </a:prstGeom>
        </p:spPr>
        <p:txBody>
          <a:bodyPr wrap="square">
            <a:spAutoFit/>
          </a:bodyPr>
          <a:lstStyle/>
          <a:p>
            <a:r>
              <a:rPr lang="en-US" sz="3000" b="1" dirty="0"/>
              <a:t>Popular Books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DEDF-67AA-B2C1-443D-5BC242C24CE4}"/>
              </a:ext>
            </a:extLst>
          </p:cNvPr>
          <p:cNvSpPr>
            <a:spLocks noGrp="1"/>
          </p:cNvSpPr>
          <p:nvPr>
            <p:ph type="title"/>
          </p:nvPr>
        </p:nvSpPr>
        <p:spPr>
          <a:xfrm>
            <a:off x="558800" y="310193"/>
            <a:ext cx="11074400" cy="1143000"/>
          </a:xfrm>
        </p:spPr>
        <p:txBody>
          <a:bodyPr/>
          <a:lstStyle/>
          <a:p>
            <a:r>
              <a:rPr lang="en-US" dirty="0"/>
              <a:t>Popular Books amongst Kids(Age&lt;=12)</a:t>
            </a:r>
            <a:endParaRPr lang="en-IN" dirty="0"/>
          </a:p>
        </p:txBody>
      </p:sp>
      <p:sp>
        <p:nvSpPr>
          <p:cNvPr id="4" name="TextBox 3">
            <a:extLst>
              <a:ext uri="{FF2B5EF4-FFF2-40B4-BE49-F238E27FC236}">
                <a16:creationId xmlns:a16="http://schemas.microsoft.com/office/drawing/2014/main" id="{86B884E6-7CB4-3302-B0D1-91E84820778E}"/>
              </a:ext>
            </a:extLst>
          </p:cNvPr>
          <p:cNvSpPr txBox="1"/>
          <p:nvPr/>
        </p:nvSpPr>
        <p:spPr>
          <a:xfrm>
            <a:off x="1142998" y="2212372"/>
            <a:ext cx="9140484" cy="3785652"/>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Roboto" panose="02000000000000000000" pitchFamily="2" charset="0"/>
              </a:rPr>
              <a:t>The plot shows the top 10 books in terms of popularity for age group less than 12.</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The plot shows that 'Harry Potter and the Sorcerer's Stone (Harry Potter (Paperback))' is most popular in terms of popularity.</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This data is useful to sort the popular titles in terms of popularity amongst kids(Age&lt;=12). And can be further used for </a:t>
            </a:r>
            <a:r>
              <a:rPr lang="en-US" sz="2400" b="0" i="0" dirty="0" err="1">
                <a:effectLst/>
                <a:latin typeface="Roboto" panose="02000000000000000000" pitchFamily="2" charset="0"/>
              </a:rPr>
              <a:t>comparision</a:t>
            </a:r>
            <a:r>
              <a:rPr lang="en-US" sz="2400" b="0" i="0" dirty="0">
                <a:effectLst/>
                <a:latin typeface="Roboto" panose="02000000000000000000" pitchFamily="2" charset="0"/>
              </a:rPr>
              <a:t> with the local </a:t>
            </a:r>
            <a:r>
              <a:rPr lang="en-US" sz="2400" b="0" i="0" dirty="0" err="1">
                <a:effectLst/>
                <a:latin typeface="Roboto" panose="02000000000000000000" pitchFamily="2" charset="0"/>
              </a:rPr>
              <a:t>populars</a:t>
            </a:r>
            <a:r>
              <a:rPr lang="en-US" sz="2400" b="0" i="0" dirty="0">
                <a:effectLst/>
                <a:latin typeface="Roboto" panose="02000000000000000000" pitchFamily="2" charset="0"/>
              </a:rPr>
              <a:t> for kids. (Books that are popular in specific regions, Countries and cities.)</a:t>
            </a:r>
          </a:p>
        </p:txBody>
      </p:sp>
    </p:spTree>
    <p:extLst>
      <p:ext uri="{BB962C8B-B14F-4D97-AF65-F5344CB8AC3E}">
        <p14:creationId xmlns:p14="http://schemas.microsoft.com/office/powerpoint/2010/main" val="1954104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A508-6A1F-4141-B18E-EDBB568CC463}"/>
              </a:ext>
            </a:extLst>
          </p:cNvPr>
          <p:cNvSpPr>
            <a:spLocks noGrp="1"/>
          </p:cNvSpPr>
          <p:nvPr>
            <p:ph type="title"/>
          </p:nvPr>
        </p:nvSpPr>
        <p:spPr>
          <a:xfrm>
            <a:off x="1261872" y="365760"/>
            <a:ext cx="9692640" cy="95399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IN" u="sng" dirty="0"/>
              <a:t>Project Report Sections</a:t>
            </a:r>
          </a:p>
        </p:txBody>
      </p:sp>
      <p:sp>
        <p:nvSpPr>
          <p:cNvPr id="3" name="Content Placeholder 2">
            <a:extLst>
              <a:ext uri="{FF2B5EF4-FFF2-40B4-BE49-F238E27FC236}">
                <a16:creationId xmlns:a16="http://schemas.microsoft.com/office/drawing/2014/main" id="{5C21D495-E8EA-4DE0-B76D-6E20F56275C0}"/>
              </a:ext>
            </a:extLst>
          </p:cNvPr>
          <p:cNvSpPr>
            <a:spLocks noGrp="1"/>
          </p:cNvSpPr>
          <p:nvPr>
            <p:ph idx="1"/>
          </p:nvPr>
        </p:nvSpPr>
        <p:spPr/>
        <p:txBody>
          <a:bodyPr/>
          <a:lstStyle/>
          <a:p>
            <a:r>
              <a:rPr lang="en-IN" dirty="0"/>
              <a:t>Book Recommendation-Business Objective</a:t>
            </a:r>
          </a:p>
          <a:p>
            <a:r>
              <a:rPr lang="en-IN" dirty="0"/>
              <a:t>Data Sources &amp; Understanding of Datasets</a:t>
            </a:r>
          </a:p>
          <a:p>
            <a:r>
              <a:rPr lang="en-IN" dirty="0"/>
              <a:t>Exploratory Data Analysis</a:t>
            </a:r>
          </a:p>
          <a:p>
            <a:r>
              <a:rPr lang="en-IN" dirty="0"/>
              <a:t>Data Cleaning</a:t>
            </a:r>
          </a:p>
          <a:p>
            <a:r>
              <a:rPr lang="en-IN" dirty="0"/>
              <a:t>Recommendation Models</a:t>
            </a:r>
          </a:p>
          <a:p>
            <a:pPr marL="0" indent="0">
              <a:buNone/>
            </a:pPr>
            <a:r>
              <a:rPr lang="en-IN" dirty="0"/>
              <a:t>      -collaborative(cosine similarity)</a:t>
            </a:r>
          </a:p>
          <a:p>
            <a:endParaRPr lang="en-IN" dirty="0"/>
          </a:p>
        </p:txBody>
      </p:sp>
    </p:spTree>
    <p:extLst>
      <p:ext uri="{BB962C8B-B14F-4D97-AF65-F5344CB8AC3E}">
        <p14:creationId xmlns:p14="http://schemas.microsoft.com/office/powerpoint/2010/main" val="2281791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7C0F131-8FD7-8EF4-93F8-A99A64B6E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8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DEDF-67AA-B2C1-443D-5BC242C24CE4}"/>
              </a:ext>
            </a:extLst>
          </p:cNvPr>
          <p:cNvSpPr>
            <a:spLocks noGrp="1"/>
          </p:cNvSpPr>
          <p:nvPr>
            <p:ph type="title"/>
          </p:nvPr>
        </p:nvSpPr>
        <p:spPr>
          <a:xfrm>
            <a:off x="558800" y="288476"/>
            <a:ext cx="11074400" cy="1143000"/>
          </a:xfrm>
        </p:spPr>
        <p:txBody>
          <a:bodyPr>
            <a:normAutofit/>
          </a:bodyPr>
          <a:lstStyle/>
          <a:p>
            <a:r>
              <a:rPr lang="en-US" dirty="0"/>
              <a:t>Popular Books amongst Teens(12&lt;=Age&lt;18)</a:t>
            </a:r>
            <a:endParaRPr lang="en-IN" dirty="0"/>
          </a:p>
        </p:txBody>
      </p:sp>
      <p:sp>
        <p:nvSpPr>
          <p:cNvPr id="5" name="TextBox 4">
            <a:extLst>
              <a:ext uri="{FF2B5EF4-FFF2-40B4-BE49-F238E27FC236}">
                <a16:creationId xmlns:a16="http://schemas.microsoft.com/office/drawing/2014/main" id="{EB6787B7-5A4A-FBB8-8CAC-B2ABB6E31F5F}"/>
              </a:ext>
            </a:extLst>
          </p:cNvPr>
          <p:cNvSpPr txBox="1"/>
          <p:nvPr/>
        </p:nvSpPr>
        <p:spPr>
          <a:xfrm>
            <a:off x="558800" y="2376829"/>
            <a:ext cx="11074400" cy="3046988"/>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Roboto" panose="02000000000000000000" pitchFamily="2" charset="0"/>
              </a:rPr>
              <a:t>The plot shows the top 10 books in terms of popularity for age group between 13 to 18 (teenagers).</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The plot shows that 'Wild Animus' is most popular in terms of popularity.</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This data is useful to sort the popular titles in terms of popularity amongst teenagers. And can be further used for comparisons with the local </a:t>
            </a:r>
            <a:r>
              <a:rPr lang="en-US" sz="2400" b="0" i="0" dirty="0" err="1">
                <a:effectLst/>
                <a:latin typeface="Roboto" panose="02000000000000000000" pitchFamily="2" charset="0"/>
              </a:rPr>
              <a:t>populars</a:t>
            </a:r>
            <a:r>
              <a:rPr lang="en-US" sz="2400" b="0" i="0" dirty="0">
                <a:effectLst/>
                <a:latin typeface="Roboto" panose="02000000000000000000" pitchFamily="2" charset="0"/>
              </a:rPr>
              <a:t> for teenagers. (Books that are popular in specific regions, Countries and cities.)</a:t>
            </a:r>
          </a:p>
        </p:txBody>
      </p:sp>
    </p:spTree>
    <p:extLst>
      <p:ext uri="{BB962C8B-B14F-4D97-AF65-F5344CB8AC3E}">
        <p14:creationId xmlns:p14="http://schemas.microsoft.com/office/powerpoint/2010/main" val="308565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5264144-E529-1698-E4FE-743076C2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71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DEDF-67AA-B2C1-443D-5BC242C24CE4}"/>
              </a:ext>
            </a:extLst>
          </p:cNvPr>
          <p:cNvSpPr>
            <a:spLocks noGrp="1"/>
          </p:cNvSpPr>
          <p:nvPr>
            <p:ph type="title"/>
          </p:nvPr>
        </p:nvSpPr>
        <p:spPr>
          <a:xfrm>
            <a:off x="558800" y="288476"/>
            <a:ext cx="11074400" cy="1143000"/>
          </a:xfrm>
        </p:spPr>
        <p:txBody>
          <a:bodyPr>
            <a:normAutofit/>
          </a:bodyPr>
          <a:lstStyle/>
          <a:p>
            <a:pPr algn="ctr"/>
            <a:r>
              <a:rPr lang="en-US" dirty="0"/>
              <a:t>Popular Books amongst Young Adults (18&lt;=Age&lt;39)</a:t>
            </a:r>
            <a:endParaRPr lang="en-IN" dirty="0"/>
          </a:p>
        </p:txBody>
      </p:sp>
      <p:sp>
        <p:nvSpPr>
          <p:cNvPr id="4" name="TextBox 3">
            <a:extLst>
              <a:ext uri="{FF2B5EF4-FFF2-40B4-BE49-F238E27FC236}">
                <a16:creationId xmlns:a16="http://schemas.microsoft.com/office/drawing/2014/main" id="{0D8FE2FC-57C8-8E44-BE35-CDA36EA04A81}"/>
              </a:ext>
            </a:extLst>
          </p:cNvPr>
          <p:cNvSpPr txBox="1"/>
          <p:nvPr/>
        </p:nvSpPr>
        <p:spPr>
          <a:xfrm>
            <a:off x="558800" y="2076551"/>
            <a:ext cx="11074400" cy="3416320"/>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Roboto" panose="02000000000000000000" pitchFamily="2" charset="0"/>
              </a:rPr>
              <a:t>The plot shows the top 10 books in terms of popularity for age group between 18 and 39 (young adults).</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The plot shows that 'The Lovely Bones: A Novel' is most popular in terms of popularity.</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This data is useful to sort the popular titles in terms of popularity amongst young adults. And can be </a:t>
            </a:r>
            <a:r>
              <a:rPr lang="en-US" sz="2400" b="0" i="0" dirty="0" err="1">
                <a:effectLst/>
                <a:latin typeface="Roboto" panose="02000000000000000000" pitchFamily="2" charset="0"/>
              </a:rPr>
              <a:t>futher</a:t>
            </a:r>
            <a:r>
              <a:rPr lang="en-US" sz="2400" b="0" i="0" dirty="0">
                <a:effectLst/>
                <a:latin typeface="Roboto" panose="02000000000000000000" pitchFamily="2" charset="0"/>
              </a:rPr>
              <a:t> used for </a:t>
            </a:r>
            <a:r>
              <a:rPr lang="en-US" sz="2400" b="0" i="0" dirty="0" err="1">
                <a:effectLst/>
                <a:latin typeface="Roboto" panose="02000000000000000000" pitchFamily="2" charset="0"/>
              </a:rPr>
              <a:t>comparision</a:t>
            </a:r>
            <a:r>
              <a:rPr lang="en-US" sz="2400" b="0" i="0" dirty="0">
                <a:effectLst/>
                <a:latin typeface="Roboto" panose="02000000000000000000" pitchFamily="2" charset="0"/>
              </a:rPr>
              <a:t> with the local </a:t>
            </a:r>
            <a:r>
              <a:rPr lang="en-US" sz="2400" b="0" i="0" dirty="0" err="1">
                <a:effectLst/>
                <a:latin typeface="Roboto" panose="02000000000000000000" pitchFamily="2" charset="0"/>
              </a:rPr>
              <a:t>populars</a:t>
            </a:r>
            <a:r>
              <a:rPr lang="en-US" sz="2400" b="0" i="0" dirty="0">
                <a:effectLst/>
                <a:latin typeface="Roboto" panose="02000000000000000000" pitchFamily="2" charset="0"/>
              </a:rPr>
              <a:t> for young adults. (Books that are popular in specific regions, Countries and cities.)</a:t>
            </a:r>
          </a:p>
        </p:txBody>
      </p:sp>
    </p:spTree>
    <p:extLst>
      <p:ext uri="{BB962C8B-B14F-4D97-AF65-F5344CB8AC3E}">
        <p14:creationId xmlns:p14="http://schemas.microsoft.com/office/powerpoint/2010/main" val="416333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3429E75-96D0-D8BB-107B-8F235C4E4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94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DEDF-67AA-B2C1-443D-5BC242C24CE4}"/>
              </a:ext>
            </a:extLst>
          </p:cNvPr>
          <p:cNvSpPr>
            <a:spLocks noGrp="1"/>
          </p:cNvSpPr>
          <p:nvPr>
            <p:ph type="title"/>
          </p:nvPr>
        </p:nvSpPr>
        <p:spPr>
          <a:xfrm>
            <a:off x="558800" y="288476"/>
            <a:ext cx="11074400" cy="1143000"/>
          </a:xfrm>
        </p:spPr>
        <p:txBody>
          <a:bodyPr>
            <a:normAutofit fontScale="90000"/>
          </a:bodyPr>
          <a:lstStyle/>
          <a:p>
            <a:pPr algn="ctr"/>
            <a:r>
              <a:rPr lang="en-US" dirty="0"/>
              <a:t>Popular Books amongst Middle-Aged Adults (39&lt;=Age&lt;60)</a:t>
            </a:r>
            <a:endParaRPr lang="en-IN" dirty="0"/>
          </a:p>
        </p:txBody>
      </p:sp>
      <p:sp>
        <p:nvSpPr>
          <p:cNvPr id="4" name="TextBox 3">
            <a:extLst>
              <a:ext uri="{FF2B5EF4-FFF2-40B4-BE49-F238E27FC236}">
                <a16:creationId xmlns:a16="http://schemas.microsoft.com/office/drawing/2014/main" id="{0D8FE2FC-57C8-8E44-BE35-CDA36EA04A81}"/>
              </a:ext>
            </a:extLst>
          </p:cNvPr>
          <p:cNvSpPr txBox="1"/>
          <p:nvPr/>
        </p:nvSpPr>
        <p:spPr>
          <a:xfrm>
            <a:off x="558800" y="2076551"/>
            <a:ext cx="11074400" cy="3785652"/>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Roboto" panose="02000000000000000000" pitchFamily="2" charset="0"/>
              </a:rPr>
              <a:t>The plot shows the top 10 books in terms of popularity for age group between 18 and 39 (young adults).</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The plot shows that 'The Lovely Bones: A Novel' is most popular in terms of popularity.</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This data is useful to sort the popular titles in terms of popularity amongst young adults. And can be further used for comparisons with the local </a:t>
            </a:r>
            <a:r>
              <a:rPr lang="en-US" sz="2400" b="0" i="0" dirty="0" err="1">
                <a:effectLst/>
                <a:latin typeface="Roboto" panose="02000000000000000000" pitchFamily="2" charset="0"/>
              </a:rPr>
              <a:t>populars</a:t>
            </a:r>
            <a:r>
              <a:rPr lang="en-US" sz="2400" b="0" i="0" dirty="0">
                <a:effectLst/>
                <a:latin typeface="Roboto" panose="02000000000000000000" pitchFamily="2" charset="0"/>
              </a:rPr>
              <a:t> for young adults. (Books that are popular in specific regions, Countries and cities.)</a:t>
            </a:r>
          </a:p>
        </p:txBody>
      </p:sp>
    </p:spTree>
    <p:extLst>
      <p:ext uri="{BB962C8B-B14F-4D97-AF65-F5344CB8AC3E}">
        <p14:creationId xmlns:p14="http://schemas.microsoft.com/office/powerpoint/2010/main" val="3520424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C400004-4C2C-21CA-820F-80A4D40D4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DEDF-67AA-B2C1-443D-5BC242C24CE4}"/>
              </a:ext>
            </a:extLst>
          </p:cNvPr>
          <p:cNvSpPr>
            <a:spLocks noGrp="1"/>
          </p:cNvSpPr>
          <p:nvPr>
            <p:ph type="title"/>
          </p:nvPr>
        </p:nvSpPr>
        <p:spPr>
          <a:xfrm>
            <a:off x="558800" y="288476"/>
            <a:ext cx="11074400" cy="1143000"/>
          </a:xfrm>
        </p:spPr>
        <p:txBody>
          <a:bodyPr>
            <a:noAutofit/>
          </a:bodyPr>
          <a:lstStyle/>
          <a:p>
            <a:pPr algn="ctr"/>
            <a:r>
              <a:rPr lang="en-US" sz="4000" dirty="0"/>
              <a:t>Popular Books amongst Senior Citizens</a:t>
            </a:r>
            <a:r>
              <a:rPr lang="en-US" sz="4000" dirty="0">
                <a:latin typeface="Roboto" panose="02000000000000000000" pitchFamily="2" charset="0"/>
              </a:rPr>
              <a:t> </a:t>
            </a:r>
            <a:r>
              <a:rPr lang="en-US" sz="4000" dirty="0"/>
              <a:t>Adults (Age&gt;60)</a:t>
            </a:r>
            <a:endParaRPr lang="en-IN" sz="4000" dirty="0"/>
          </a:p>
        </p:txBody>
      </p:sp>
      <p:sp>
        <p:nvSpPr>
          <p:cNvPr id="4" name="TextBox 3">
            <a:extLst>
              <a:ext uri="{FF2B5EF4-FFF2-40B4-BE49-F238E27FC236}">
                <a16:creationId xmlns:a16="http://schemas.microsoft.com/office/drawing/2014/main" id="{0D8FE2FC-57C8-8E44-BE35-CDA36EA04A81}"/>
              </a:ext>
            </a:extLst>
          </p:cNvPr>
          <p:cNvSpPr txBox="1"/>
          <p:nvPr/>
        </p:nvSpPr>
        <p:spPr>
          <a:xfrm>
            <a:off x="558800" y="2076551"/>
            <a:ext cx="11074400" cy="3785652"/>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Roboto" panose="02000000000000000000" pitchFamily="2" charset="0"/>
              </a:rPr>
              <a:t>The plot shows the top 10 books in terms of popularity for age group above 60 (senior citizens).</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The plot shows that 'The Lovely Bones: A Novel' is most popular in terms of popularity.</a:t>
            </a:r>
          </a:p>
          <a:p>
            <a:pPr algn="l"/>
            <a:endParaRPr lang="en-US" sz="2400" b="0" i="0" dirty="0">
              <a:effectLst/>
              <a:latin typeface="Roboto" panose="02000000000000000000" pitchFamily="2" charset="0"/>
            </a:endParaRPr>
          </a:p>
          <a:p>
            <a:pPr algn="l">
              <a:buFont typeface="Arial" panose="020B0604020202020204" pitchFamily="34" charset="0"/>
              <a:buChar char="•"/>
            </a:pPr>
            <a:r>
              <a:rPr lang="en-US" sz="2400" b="0" i="0" dirty="0">
                <a:effectLst/>
                <a:latin typeface="Roboto" panose="02000000000000000000" pitchFamily="2" charset="0"/>
              </a:rPr>
              <a:t>This data is useful to sort the popular titles in terms of popularity amongst senior citizens. And can be further used for comparisons with the local </a:t>
            </a:r>
            <a:r>
              <a:rPr lang="en-US" sz="2400" b="0" i="0" dirty="0" err="1">
                <a:effectLst/>
                <a:latin typeface="Roboto" panose="02000000000000000000" pitchFamily="2" charset="0"/>
              </a:rPr>
              <a:t>populars</a:t>
            </a:r>
            <a:r>
              <a:rPr lang="en-US" sz="2400" b="0" i="0" dirty="0">
                <a:effectLst/>
                <a:latin typeface="Roboto" panose="02000000000000000000" pitchFamily="2" charset="0"/>
              </a:rPr>
              <a:t> for senior citizens. (Books that are popular in specific regions, Countries and cities.)</a:t>
            </a:r>
          </a:p>
        </p:txBody>
      </p:sp>
    </p:spTree>
    <p:extLst>
      <p:ext uri="{BB962C8B-B14F-4D97-AF65-F5344CB8AC3E}">
        <p14:creationId xmlns:p14="http://schemas.microsoft.com/office/powerpoint/2010/main" val="3756095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ED0561F-143C-B605-BA05-92C1CFC59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6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0" y="0"/>
            <a:ext cx="12192000" cy="6857999"/>
          </a:xfrm>
          <a:prstGeom prst="rect">
            <a:avLst/>
          </a:prstGeom>
          <a:noFill/>
          <a:ln w="9525">
            <a:noFill/>
            <a:miter lim="800000"/>
            <a:headEnd/>
            <a:tailEnd/>
          </a:ln>
          <a:effectLst/>
        </p:spPr>
      </p:pic>
      <p:sp>
        <p:nvSpPr>
          <p:cNvPr id="3" name="Rectangle 2"/>
          <p:cNvSpPr/>
          <p:nvPr/>
        </p:nvSpPr>
        <p:spPr>
          <a:xfrm>
            <a:off x="702804" y="3264654"/>
            <a:ext cx="5584670" cy="477054"/>
          </a:xfrm>
          <a:prstGeom prst="rect">
            <a:avLst/>
          </a:prstGeom>
        </p:spPr>
        <p:txBody>
          <a:bodyPr wrap="none">
            <a:spAutoFit/>
          </a:bodyPr>
          <a:lstStyle/>
          <a:p>
            <a:r>
              <a:rPr lang="en-IN" sz="2500" b="1" dirty="0">
                <a:solidFill>
                  <a:srgbClr val="00B0F0"/>
                </a:solidFill>
              </a:rPr>
              <a:t>All three datasets are cleaned separately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0" y="0"/>
            <a:ext cx="12191999" cy="6858000"/>
          </a:xfrm>
          <a:prstGeom prst="rect">
            <a:avLst/>
          </a:prstGeom>
          <a:noFill/>
          <a:ln w="9525">
            <a:noFill/>
            <a:miter lim="800000"/>
            <a:headEnd/>
            <a:tailEnd/>
          </a:ln>
          <a:effectLst/>
        </p:spPr>
      </p:pic>
      <p:sp>
        <p:nvSpPr>
          <p:cNvPr id="3" name="Rectangle 2"/>
          <p:cNvSpPr/>
          <p:nvPr/>
        </p:nvSpPr>
        <p:spPr>
          <a:xfrm>
            <a:off x="7386320" y="3596640"/>
            <a:ext cx="4805680" cy="3877985"/>
          </a:xfrm>
          <a:prstGeom prst="rect">
            <a:avLst/>
          </a:prstGeom>
        </p:spPr>
        <p:txBody>
          <a:bodyPr wrap="square">
            <a:spAutoFit/>
          </a:bodyPr>
          <a:lstStyle/>
          <a:p>
            <a:r>
              <a:rPr lang="en-US" sz="3000" b="1" u="sng" dirty="0"/>
              <a:t>The main Objective is to Create a recommendation system to recommend relevant books to users based and item based on popularity and user interests.</a:t>
            </a:r>
          </a:p>
          <a:p>
            <a:br>
              <a:rPr lang="en-US" dirty="0"/>
            </a:br>
            <a:endParaRPr lang="en-US" dirty="0"/>
          </a:p>
        </p:txBody>
      </p:sp>
      <p:sp>
        <p:nvSpPr>
          <p:cNvPr id="4" name="Rectangle 3"/>
          <p:cNvSpPr/>
          <p:nvPr/>
        </p:nvSpPr>
        <p:spPr>
          <a:xfrm>
            <a:off x="9485983" y="2604254"/>
            <a:ext cx="2210926" cy="707886"/>
          </a:xfrm>
          <a:prstGeom prst="rect">
            <a:avLst/>
          </a:prstGeom>
        </p:spPr>
        <p:txBody>
          <a:bodyPr wrap="none">
            <a:spAutoFit/>
          </a:bodyPr>
          <a:lstStyle/>
          <a:p>
            <a:r>
              <a:rPr lang="en-US" sz="4000" b="1" u="sng" dirty="0"/>
              <a:t>Objective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A194-ED74-4D46-9835-A4D1E49552A4}"/>
              </a:ext>
            </a:extLst>
          </p:cNvPr>
          <p:cNvSpPr>
            <a:spLocks noGrp="1"/>
          </p:cNvSpPr>
          <p:nvPr>
            <p:ph type="title"/>
          </p:nvPr>
        </p:nvSpPr>
        <p:spPr>
          <a:xfrm>
            <a:off x="1261872" y="365760"/>
            <a:ext cx="9692640" cy="1133102"/>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IN" u="sng" dirty="0">
                <a:effectLst>
                  <a:outerShdw blurRad="38100" dist="38100" dir="2700000" algn="tl">
                    <a:srgbClr val="000000">
                      <a:alpha val="43137"/>
                    </a:srgbClr>
                  </a:outerShdw>
                </a:effectLst>
              </a:rPr>
              <a:t>Books</a:t>
            </a:r>
          </a:p>
        </p:txBody>
      </p:sp>
      <p:pic>
        <p:nvPicPr>
          <p:cNvPr id="6" name="Content Placeholder 5">
            <a:extLst>
              <a:ext uri="{FF2B5EF4-FFF2-40B4-BE49-F238E27FC236}">
                <a16:creationId xmlns:a16="http://schemas.microsoft.com/office/drawing/2014/main" id="{8EB4C690-CCAB-4C14-8C06-0555C28AD4D1}"/>
              </a:ext>
            </a:extLst>
          </p:cNvPr>
          <p:cNvPicPr>
            <a:picLocks noGrp="1" noChangeAspect="1"/>
          </p:cNvPicPr>
          <p:nvPr>
            <p:ph sz="half" idx="1"/>
          </p:nvPr>
        </p:nvPicPr>
        <p:blipFill>
          <a:blip r:embed="rId2"/>
          <a:stretch>
            <a:fillRect/>
          </a:stretch>
        </p:blipFill>
        <p:spPr>
          <a:xfrm>
            <a:off x="2407444" y="2705100"/>
            <a:ext cx="3048000" cy="30480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808F57ED-F845-4444-8553-12E2F38248CF}"/>
              </a:ext>
            </a:extLst>
          </p:cNvPr>
          <p:cNvSpPr>
            <a:spLocks noGrp="1"/>
          </p:cNvSpPr>
          <p:nvPr>
            <p:ph sz="half" idx="2"/>
          </p:nvPr>
        </p:nvSpPr>
        <p:spPr>
          <a:xfrm>
            <a:off x="5527040" y="1584961"/>
            <a:ext cx="6360160" cy="4581846"/>
          </a:xfrm>
        </p:spPr>
        <p:txBody>
          <a:bodyPr/>
          <a:lstStyle/>
          <a:p>
            <a:r>
              <a:rPr lang="en-IN" b="1" dirty="0"/>
              <a:t>Dropped three images URL features.</a:t>
            </a:r>
          </a:p>
          <a:p>
            <a:r>
              <a:rPr lang="en-IN" b="1" dirty="0"/>
              <a:t>Checked for the number of null values in each column. replace these three empty cells with Other</a:t>
            </a:r>
          </a:p>
          <a:p>
            <a:r>
              <a:rPr lang="en-IN" b="1" dirty="0"/>
              <a:t>Checked for the unique years of publications</a:t>
            </a:r>
          </a:p>
          <a:p>
            <a:r>
              <a:rPr lang="en-IN" b="1" dirty="0"/>
              <a:t>Checked duplicates values</a:t>
            </a:r>
          </a:p>
          <a:p>
            <a:endParaRPr lang="en-IN" b="1" dirty="0"/>
          </a:p>
          <a:p>
            <a:endParaRPr lang="en-IN" b="1" dirty="0"/>
          </a:p>
          <a:p>
            <a:endParaRPr lang="en-IN" b="1" dirty="0"/>
          </a:p>
          <a:p>
            <a:endParaRPr lang="en-IN" b="1" dirty="0"/>
          </a:p>
        </p:txBody>
      </p:sp>
    </p:spTree>
    <p:extLst>
      <p:ext uri="{BB962C8B-B14F-4D97-AF65-F5344CB8AC3E}">
        <p14:creationId xmlns:p14="http://schemas.microsoft.com/office/powerpoint/2010/main" val="264027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17DB-3AD8-417F-806A-3B0A3F5FB510}"/>
              </a:ext>
            </a:extLst>
          </p:cNvPr>
          <p:cNvSpPr>
            <a:spLocks noGrp="1"/>
          </p:cNvSpPr>
          <p:nvPr>
            <p:ph type="title"/>
          </p:nvPr>
        </p:nvSpPr>
        <p:spPr/>
        <p:txBody>
          <a:bodyPr/>
          <a:lstStyle/>
          <a:p>
            <a:r>
              <a:rPr lang="en-IN" u="sng" dirty="0">
                <a:effectLst>
                  <a:outerShdw blurRad="38100" dist="38100" dir="2700000" algn="tl">
                    <a:srgbClr val="000000">
                      <a:alpha val="43137"/>
                    </a:srgbClr>
                  </a:outerShdw>
                </a:effectLst>
              </a:rPr>
              <a:t>Users</a:t>
            </a:r>
          </a:p>
        </p:txBody>
      </p:sp>
      <p:pic>
        <p:nvPicPr>
          <p:cNvPr id="6" name="Content Placeholder 5">
            <a:extLst>
              <a:ext uri="{FF2B5EF4-FFF2-40B4-BE49-F238E27FC236}">
                <a16:creationId xmlns:a16="http://schemas.microsoft.com/office/drawing/2014/main" id="{F0C54188-7600-4D56-B8FD-0FB8A9C89C09}"/>
              </a:ext>
            </a:extLst>
          </p:cNvPr>
          <p:cNvPicPr>
            <a:picLocks noGrp="1" noChangeAspect="1"/>
          </p:cNvPicPr>
          <p:nvPr>
            <p:ph sz="half" idx="1"/>
          </p:nvPr>
        </p:nvPicPr>
        <p:blipFill>
          <a:blip r:embed="rId2"/>
          <a:stretch>
            <a:fillRect/>
          </a:stretch>
        </p:blipFill>
        <p:spPr>
          <a:xfrm>
            <a:off x="558066" y="1910080"/>
            <a:ext cx="4072379" cy="422271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80370633-0060-4FFB-8D6A-D953EBDA908F}"/>
              </a:ext>
            </a:extLst>
          </p:cNvPr>
          <p:cNvSpPr>
            <a:spLocks noGrp="1"/>
          </p:cNvSpPr>
          <p:nvPr>
            <p:ph sz="half" idx="2"/>
          </p:nvPr>
        </p:nvSpPr>
        <p:spPr>
          <a:xfrm>
            <a:off x="5293360" y="1488443"/>
            <a:ext cx="6187440" cy="4525963"/>
          </a:xfrm>
        </p:spPr>
        <p:txBody>
          <a:bodyPr>
            <a:normAutofit lnSpcReduction="10000"/>
          </a:bodyPr>
          <a:lstStyle/>
          <a:p>
            <a:r>
              <a:rPr lang="en-IN" sz="1700" b="1" dirty="0"/>
              <a:t>Checked null values in the table</a:t>
            </a:r>
          </a:p>
          <a:p>
            <a:pPr>
              <a:buNone/>
            </a:pPr>
            <a:endParaRPr lang="en-IN" sz="1700" b="1" dirty="0"/>
          </a:p>
          <a:p>
            <a:r>
              <a:rPr lang="en-IN" sz="1700" b="1" dirty="0"/>
              <a:t>Checked for unique values present in the Age columns . There are many invalid age</a:t>
            </a:r>
          </a:p>
          <a:p>
            <a:pPr>
              <a:buNone/>
            </a:pPr>
            <a:endParaRPr lang="en-IN" sz="1700" b="1" dirty="0"/>
          </a:p>
          <a:p>
            <a:r>
              <a:rPr lang="en-IN" sz="1700" b="1" dirty="0"/>
              <a:t>Checked for unique values present in the Age Column. There are many invalid ages present </a:t>
            </a:r>
          </a:p>
          <a:p>
            <a:pPr>
              <a:buNone/>
            </a:pPr>
            <a:endParaRPr lang="en-IN" sz="1700" b="1" dirty="0"/>
          </a:p>
          <a:p>
            <a:r>
              <a:rPr lang="en-IN" sz="1700" b="1" dirty="0"/>
              <a:t>The Location column has 3 values city, state and country. these are split into different columns named; City, State and Country respectively . In the case of null value , ‘other’ has been assigned as the entity values.</a:t>
            </a:r>
          </a:p>
          <a:p>
            <a:pPr>
              <a:buNone/>
            </a:pPr>
            <a:endParaRPr lang="en-IN" sz="1700" b="1" dirty="0"/>
          </a:p>
          <a:p>
            <a:r>
              <a:rPr lang="en-IN" sz="1700" b="1" dirty="0"/>
              <a:t>Removed duplicate entries from the table.</a:t>
            </a:r>
          </a:p>
        </p:txBody>
      </p:sp>
    </p:spTree>
    <p:extLst>
      <p:ext uri="{BB962C8B-B14F-4D97-AF65-F5344CB8AC3E}">
        <p14:creationId xmlns:p14="http://schemas.microsoft.com/office/powerpoint/2010/main" val="3925307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C526-AE12-4929-92BA-EBD89A55F0B6}"/>
              </a:ext>
            </a:extLst>
          </p:cNvPr>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IN" u="sng" dirty="0">
                <a:effectLst>
                  <a:outerShdw blurRad="38100" dist="38100" dir="2700000" algn="tl">
                    <a:srgbClr val="000000">
                      <a:alpha val="43137"/>
                    </a:srgbClr>
                  </a:outerShdw>
                </a:effectLst>
              </a:rPr>
              <a:t>Ratings</a:t>
            </a:r>
          </a:p>
        </p:txBody>
      </p:sp>
      <p:pic>
        <p:nvPicPr>
          <p:cNvPr id="6" name="Content Placeholder 5">
            <a:extLst>
              <a:ext uri="{FF2B5EF4-FFF2-40B4-BE49-F238E27FC236}">
                <a16:creationId xmlns:a16="http://schemas.microsoft.com/office/drawing/2014/main" id="{BF8849BD-1C17-4DF5-82AC-57818C4A864E}"/>
              </a:ext>
            </a:extLst>
          </p:cNvPr>
          <p:cNvPicPr>
            <a:picLocks noGrp="1" noChangeAspect="1"/>
          </p:cNvPicPr>
          <p:nvPr>
            <p:ph sz="half" idx="1"/>
          </p:nvPr>
        </p:nvPicPr>
        <p:blipFill>
          <a:blip r:embed="rId2"/>
          <a:stretch>
            <a:fillRect/>
          </a:stretch>
        </p:blipFill>
        <p:spPr>
          <a:xfrm>
            <a:off x="3317272" y="3863340"/>
            <a:ext cx="1228344" cy="73152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DFD96784-EC88-4885-8E9F-ADB9EE60B03C}"/>
              </a:ext>
            </a:extLst>
          </p:cNvPr>
          <p:cNvSpPr>
            <a:spLocks noGrp="1"/>
          </p:cNvSpPr>
          <p:nvPr>
            <p:ph sz="half" idx="2"/>
          </p:nvPr>
        </p:nvSpPr>
        <p:spPr>
          <a:xfrm>
            <a:off x="6289040" y="1610363"/>
            <a:ext cx="5638800" cy="4525963"/>
          </a:xfrm>
        </p:spPr>
        <p:txBody>
          <a:bodyPr>
            <a:normAutofit/>
          </a:bodyPr>
          <a:lstStyle/>
          <a:p>
            <a:r>
              <a:rPr lang="en-IN" sz="1700" b="1" dirty="0"/>
              <a:t>Checked for null values in the table</a:t>
            </a:r>
          </a:p>
          <a:p>
            <a:pPr>
              <a:buNone/>
            </a:pPr>
            <a:endParaRPr lang="en-IN" sz="1700" b="1" dirty="0"/>
          </a:p>
          <a:p>
            <a:pPr marL="0" indent="0">
              <a:buNone/>
            </a:pPr>
            <a:endParaRPr lang="en-IN" sz="1700" b="1" dirty="0"/>
          </a:p>
          <a:p>
            <a:r>
              <a:rPr lang="en-IN" sz="1700" b="1" dirty="0"/>
              <a:t>Checked for rating columns and Users-ID columns to be an integer</a:t>
            </a:r>
          </a:p>
          <a:p>
            <a:pPr>
              <a:buNone/>
            </a:pPr>
            <a:endParaRPr lang="en-IN" sz="1700" b="1" dirty="0"/>
          </a:p>
          <a:p>
            <a:pPr>
              <a:buNone/>
            </a:pPr>
            <a:endParaRPr lang="en-IN" sz="1700" b="1" dirty="0"/>
          </a:p>
          <a:p>
            <a:r>
              <a:rPr lang="en-IN" sz="1700" b="1" dirty="0"/>
              <a:t>Removed duplicate entries from the table</a:t>
            </a:r>
          </a:p>
          <a:p>
            <a:endParaRPr lang="en-IN" sz="1700" b="1" dirty="0"/>
          </a:p>
        </p:txBody>
      </p:sp>
      <p:pic>
        <p:nvPicPr>
          <p:cNvPr id="26625" name="Picture 1"/>
          <p:cNvPicPr>
            <a:picLocks noChangeAspect="1" noChangeArrowheads="1"/>
          </p:cNvPicPr>
          <p:nvPr/>
        </p:nvPicPr>
        <p:blipFill>
          <a:blip r:embed="rId3"/>
          <a:srcRect/>
          <a:stretch>
            <a:fillRect/>
          </a:stretch>
        </p:blipFill>
        <p:spPr bwMode="auto">
          <a:xfrm>
            <a:off x="8831263" y="3641725"/>
            <a:ext cx="3360737" cy="3216275"/>
          </a:xfrm>
          <a:prstGeom prst="rect">
            <a:avLst/>
          </a:prstGeom>
          <a:noFill/>
          <a:ln w="9525">
            <a:noFill/>
            <a:miter lim="800000"/>
            <a:headEnd/>
            <a:tailEnd/>
          </a:ln>
          <a:effectLst/>
        </p:spPr>
      </p:pic>
    </p:spTree>
    <p:extLst>
      <p:ext uri="{BB962C8B-B14F-4D97-AF65-F5344CB8AC3E}">
        <p14:creationId xmlns:p14="http://schemas.microsoft.com/office/powerpoint/2010/main" val="1676394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E1B7-4AD4-4D43-8B95-10905B09C460}"/>
              </a:ext>
            </a:extLst>
          </p:cNvPr>
          <p:cNvSpPr>
            <a:spLocks noGrp="1"/>
          </p:cNvSpPr>
          <p:nvPr>
            <p:ph type="ctrTitle"/>
          </p:nvPr>
        </p:nvSpPr>
        <p:spPr>
          <a:xfrm>
            <a:off x="861568" y="1600200"/>
            <a:ext cx="10468864" cy="18288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dirty="0"/>
              <a:t>U</a:t>
            </a:r>
            <a:r>
              <a:rPr lang="en-IN" dirty="0"/>
              <a:t>ser-Based Model</a:t>
            </a:r>
            <a:endParaRPr lang="en-IN" b="1" dirty="0"/>
          </a:p>
        </p:txBody>
      </p:sp>
    </p:spTree>
    <p:extLst>
      <p:ext uri="{BB962C8B-B14F-4D97-AF65-F5344CB8AC3E}">
        <p14:creationId xmlns:p14="http://schemas.microsoft.com/office/powerpoint/2010/main" val="2948336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7D7-B6B9-F5AF-BDAB-A57D330E5BFC}"/>
              </a:ext>
            </a:extLst>
          </p:cNvPr>
          <p:cNvSpPr>
            <a:spLocks noGrp="1"/>
          </p:cNvSpPr>
          <p:nvPr>
            <p:ph type="title"/>
          </p:nvPr>
        </p:nvSpPr>
        <p:spPr>
          <a:xfrm>
            <a:off x="511126" y="225786"/>
            <a:ext cx="10972800" cy="1143000"/>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65B0CB0-09EF-E9E4-8334-546ECB1FCA91}"/>
              </a:ext>
            </a:extLst>
          </p:cNvPr>
          <p:cNvSpPr>
            <a:spLocks noGrp="1"/>
          </p:cNvSpPr>
          <p:nvPr>
            <p:ph idx="1"/>
          </p:nvPr>
        </p:nvSpPr>
        <p:spPr/>
        <p:txBody>
          <a:bodyPr>
            <a:normAutofit fontScale="92500" lnSpcReduction="10000"/>
          </a:bodyPr>
          <a:lstStyle/>
          <a:p>
            <a:r>
              <a:rPr lang="en-US" b="0" i="0" dirty="0">
                <a:effectLst/>
                <a:latin typeface="Roboto" panose="02000000000000000000" pitchFamily="2" charset="0"/>
              </a:rPr>
              <a:t>User-based collaborative filtering is also called user-user collaborative filtering. It is a type of recommendation system algorithm that uses user similarity to make product recommendations.</a:t>
            </a:r>
          </a:p>
          <a:p>
            <a:endParaRPr lang="en-US" dirty="0">
              <a:latin typeface="Roboto" panose="02000000000000000000" pitchFamily="2" charset="0"/>
            </a:endParaRPr>
          </a:p>
          <a:p>
            <a:endParaRPr lang="en-US" dirty="0">
              <a:latin typeface="Roboto" panose="02000000000000000000" pitchFamily="2" charset="0"/>
            </a:endParaRPr>
          </a:p>
          <a:p>
            <a:r>
              <a:rPr lang="en-US" b="0" i="0" dirty="0">
                <a:effectLst/>
                <a:latin typeface="Roboto" panose="02000000000000000000" pitchFamily="2" charset="0"/>
              </a:rPr>
              <a:t>User-based collaborative filtering makes recommendations based on user-product interactions in the past. The assumption behind the algorithm is that similar users like similar products.</a:t>
            </a:r>
            <a:endParaRPr lang="en-US" dirty="0">
              <a:latin typeface="Roboto" panose="02000000000000000000" pitchFamily="2" charset="0"/>
            </a:endParaRPr>
          </a:p>
          <a:p>
            <a:pPr marL="0" indent="0">
              <a:buNone/>
            </a:pPr>
            <a:endParaRPr lang="en-IN" dirty="0"/>
          </a:p>
        </p:txBody>
      </p:sp>
    </p:spTree>
    <p:extLst>
      <p:ext uri="{BB962C8B-B14F-4D97-AF65-F5344CB8AC3E}">
        <p14:creationId xmlns:p14="http://schemas.microsoft.com/office/powerpoint/2010/main" val="2135092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B591D12-52DC-36CE-2874-182181C24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44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7D7-B6B9-F5AF-BDAB-A57D330E5BFC}"/>
              </a:ext>
            </a:extLst>
          </p:cNvPr>
          <p:cNvSpPr>
            <a:spLocks noGrp="1"/>
          </p:cNvSpPr>
          <p:nvPr>
            <p:ph type="title"/>
          </p:nvPr>
        </p:nvSpPr>
        <p:spPr>
          <a:xfrm>
            <a:off x="511126" y="225786"/>
            <a:ext cx="10972800" cy="1143000"/>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65B0CB0-09EF-E9E4-8334-546ECB1FCA91}"/>
              </a:ext>
            </a:extLst>
          </p:cNvPr>
          <p:cNvSpPr>
            <a:spLocks noGrp="1"/>
          </p:cNvSpPr>
          <p:nvPr>
            <p:ph idx="1"/>
          </p:nvPr>
        </p:nvSpPr>
        <p:spPr/>
        <p:txBody>
          <a:bodyPr>
            <a:normAutofit fontScale="92500"/>
          </a:bodyPr>
          <a:lstStyle/>
          <a:p>
            <a:pPr algn="l"/>
            <a:r>
              <a:rPr lang="en-US" b="0" i="0" dirty="0">
                <a:effectLst/>
                <a:latin typeface="Roboto" panose="02000000000000000000" pitchFamily="2" charset="0"/>
              </a:rPr>
              <a:t>User-based collaborative filtering algorithm usually has the following steps:</a:t>
            </a:r>
            <a:endParaRPr lang="en-IN" b="0" i="0" dirty="0">
              <a:effectLst/>
              <a:latin typeface="Roboto" panose="02000000000000000000" pitchFamily="2" charset="0"/>
            </a:endParaRPr>
          </a:p>
          <a:p>
            <a:pPr marL="803275" indent="-273050" algn="l">
              <a:buFont typeface="+mj-lt"/>
              <a:buAutoNum type="arabicPeriod"/>
            </a:pPr>
            <a:r>
              <a:rPr lang="en-US" b="0" i="0" dirty="0">
                <a:effectLst/>
                <a:latin typeface="Roboto" panose="02000000000000000000" pitchFamily="2" charset="0"/>
              </a:rPr>
              <a:t>Find similar users based on interactions with common items.</a:t>
            </a:r>
          </a:p>
          <a:p>
            <a:pPr marL="803275" indent="-273050" algn="l">
              <a:buFont typeface="+mj-lt"/>
              <a:buAutoNum type="arabicPeriod"/>
            </a:pPr>
            <a:r>
              <a:rPr lang="en-US" b="0" i="0" dirty="0">
                <a:effectLst/>
                <a:latin typeface="Roboto" panose="02000000000000000000" pitchFamily="2" charset="0"/>
              </a:rPr>
              <a:t>Identify the items rated high by similar users but have not been exposed to the active user of interest.</a:t>
            </a:r>
          </a:p>
          <a:p>
            <a:pPr marL="803275" indent="-273050" algn="l">
              <a:buFont typeface="+mj-lt"/>
              <a:buAutoNum type="arabicPeriod"/>
            </a:pPr>
            <a:r>
              <a:rPr lang="en-US" b="0" i="0" dirty="0">
                <a:effectLst/>
                <a:latin typeface="Roboto" panose="02000000000000000000" pitchFamily="2" charset="0"/>
              </a:rPr>
              <a:t>Calculate the weighted average score for each item.</a:t>
            </a:r>
          </a:p>
          <a:p>
            <a:pPr marL="803275" indent="-273050" algn="l">
              <a:buFont typeface="+mj-lt"/>
              <a:buAutoNum type="arabicPeriod"/>
            </a:pPr>
            <a:r>
              <a:rPr lang="en-US" b="0" i="0" dirty="0">
                <a:effectLst/>
                <a:latin typeface="Roboto" panose="02000000000000000000" pitchFamily="2" charset="0"/>
              </a:rPr>
              <a:t>Rank items based on the score and pick top n items to recommend.</a:t>
            </a:r>
          </a:p>
          <a:p>
            <a:pPr marL="667512" lvl="2" indent="0">
              <a:buNone/>
            </a:pPr>
            <a:endParaRPr lang="en-US" sz="2600" b="0" i="0" dirty="0">
              <a:effectLst/>
              <a:latin typeface="Roboto" panose="02000000000000000000" pitchFamily="2" charset="0"/>
            </a:endParaRPr>
          </a:p>
        </p:txBody>
      </p:sp>
    </p:spTree>
    <p:extLst>
      <p:ext uri="{BB962C8B-B14F-4D97-AF65-F5344CB8AC3E}">
        <p14:creationId xmlns:p14="http://schemas.microsoft.com/office/powerpoint/2010/main" val="401843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7D7-B6B9-F5AF-BDAB-A57D330E5BFC}"/>
              </a:ext>
            </a:extLst>
          </p:cNvPr>
          <p:cNvSpPr>
            <a:spLocks noGrp="1"/>
          </p:cNvSpPr>
          <p:nvPr>
            <p:ph type="title"/>
          </p:nvPr>
        </p:nvSpPr>
        <p:spPr>
          <a:xfrm>
            <a:off x="511126" y="225786"/>
            <a:ext cx="10972800" cy="1143000"/>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65B0CB0-09EF-E9E4-8334-546ECB1FCA91}"/>
              </a:ext>
            </a:extLst>
          </p:cNvPr>
          <p:cNvSpPr>
            <a:spLocks noGrp="1"/>
          </p:cNvSpPr>
          <p:nvPr>
            <p:ph idx="1"/>
          </p:nvPr>
        </p:nvSpPr>
        <p:spPr>
          <a:xfrm>
            <a:off x="1290346" y="1368786"/>
            <a:ext cx="10018713" cy="3124201"/>
          </a:xfrm>
        </p:spPr>
        <p:txBody>
          <a:bodyPr>
            <a:normAutofit/>
          </a:bodyPr>
          <a:lstStyle/>
          <a:p>
            <a:pPr algn="l" fontAlgn="base"/>
            <a:r>
              <a:rPr lang="en-US" b="1" i="0" dirty="0">
                <a:effectLst/>
                <a:latin typeface="Nunito" panose="00000500000000000000" pitchFamily="2" charset="0"/>
              </a:rPr>
              <a:t>Steps for User-Based Collaborative Filtering: </a:t>
            </a:r>
            <a:endParaRPr lang="en-US" b="0" i="0" dirty="0">
              <a:effectLst/>
              <a:latin typeface="Nunito" panose="00000500000000000000" pitchFamily="2" charset="0"/>
            </a:endParaRPr>
          </a:p>
          <a:p>
            <a:pPr marL="0" indent="0" algn="l" fontAlgn="base">
              <a:buNone/>
            </a:pPr>
            <a:r>
              <a:rPr lang="en-US" b="1" i="0" dirty="0">
                <a:effectLst/>
                <a:latin typeface="Nunito" panose="00000500000000000000" pitchFamily="2" charset="0"/>
              </a:rPr>
              <a:t>Step 1: Finding the similarity of users to the target user U.</a:t>
            </a:r>
            <a:r>
              <a:rPr lang="en-US" b="0" i="0" dirty="0">
                <a:effectLst/>
                <a:latin typeface="Nunito" panose="00000500000000000000" pitchFamily="2" charset="0"/>
              </a:rPr>
              <a:t> Similarity for any two users </a:t>
            </a:r>
            <a:r>
              <a:rPr lang="en-US" b="0" i="1" dirty="0">
                <a:effectLst/>
                <a:latin typeface="Nunito" panose="00000500000000000000" pitchFamily="2" charset="0"/>
              </a:rPr>
              <a:t>‘x’</a:t>
            </a:r>
            <a:r>
              <a:rPr lang="en-US" b="0" i="0" dirty="0">
                <a:effectLst/>
                <a:latin typeface="Nunito" panose="00000500000000000000" pitchFamily="2" charset="0"/>
              </a:rPr>
              <a:t> and </a:t>
            </a:r>
            <a:r>
              <a:rPr lang="en-US" b="0" i="1" dirty="0">
                <a:effectLst/>
                <a:latin typeface="Nunito" panose="00000500000000000000" pitchFamily="2" charset="0"/>
              </a:rPr>
              <a:t>‘y’</a:t>
            </a:r>
            <a:r>
              <a:rPr lang="en-US" b="0" i="0" dirty="0">
                <a:effectLst/>
                <a:latin typeface="Nunito" panose="00000500000000000000" pitchFamily="2" charset="0"/>
              </a:rPr>
              <a:t> can be calculated from the given formula,</a:t>
            </a:r>
          </a:p>
          <a:p>
            <a:pPr algn="l"/>
            <a:endParaRPr lang="en-US" sz="2600" b="0" i="0" dirty="0">
              <a:effectLst/>
              <a:latin typeface="Roboto" panose="02000000000000000000" pitchFamily="2" charset="0"/>
            </a:endParaRPr>
          </a:p>
          <a:p>
            <a:pPr algn="l"/>
            <a:endParaRPr lang="en-US" sz="2600" b="0" i="0" dirty="0">
              <a:effectLst/>
              <a:latin typeface="Roboto" panose="02000000000000000000" pitchFamily="2" charset="0"/>
            </a:endParaRPr>
          </a:p>
        </p:txBody>
      </p:sp>
      <p:pic>
        <p:nvPicPr>
          <p:cNvPr id="12298" name="Picture 10" descr="Pearson's Correlation Coefficient - A Beginners Guide">
            <a:extLst>
              <a:ext uri="{FF2B5EF4-FFF2-40B4-BE49-F238E27FC236}">
                <a16:creationId xmlns:a16="http://schemas.microsoft.com/office/drawing/2014/main" id="{CA319671-0054-E0EF-B5ED-2B0E3F475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088" y="3292620"/>
            <a:ext cx="6238875"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429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7D7-B6B9-F5AF-BDAB-A57D330E5BFC}"/>
              </a:ext>
            </a:extLst>
          </p:cNvPr>
          <p:cNvSpPr>
            <a:spLocks noGrp="1"/>
          </p:cNvSpPr>
          <p:nvPr>
            <p:ph type="title"/>
          </p:nvPr>
        </p:nvSpPr>
        <p:spPr>
          <a:xfrm>
            <a:off x="511126" y="225786"/>
            <a:ext cx="10972800" cy="1143000"/>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65B0CB0-09EF-E9E4-8334-546ECB1FCA91}"/>
              </a:ext>
            </a:extLst>
          </p:cNvPr>
          <p:cNvSpPr>
            <a:spLocks noGrp="1"/>
          </p:cNvSpPr>
          <p:nvPr>
            <p:ph idx="1"/>
          </p:nvPr>
        </p:nvSpPr>
        <p:spPr/>
        <p:txBody>
          <a:bodyPr>
            <a:normAutofit fontScale="92500" lnSpcReduction="10000"/>
          </a:bodyPr>
          <a:lstStyle/>
          <a:p>
            <a:pPr algn="l" fontAlgn="base"/>
            <a:r>
              <a:rPr lang="en-US" b="1" i="0" dirty="0">
                <a:effectLst/>
                <a:latin typeface="Nunito" panose="00000500000000000000" pitchFamily="2" charset="0"/>
              </a:rPr>
              <a:t>Steps for User-Based Collaborative Filtering: </a:t>
            </a:r>
            <a:endParaRPr lang="en-US" b="0" i="0" dirty="0">
              <a:effectLst/>
              <a:latin typeface="Nunito" panose="00000500000000000000" pitchFamily="2" charset="0"/>
            </a:endParaRPr>
          </a:p>
          <a:p>
            <a:pPr algn="l"/>
            <a:r>
              <a:rPr lang="en-US" sz="2400" b="1" i="0" dirty="0">
                <a:effectLst/>
                <a:latin typeface="Nunito" panose="00000500000000000000" pitchFamily="2" charset="0"/>
              </a:rPr>
              <a:t>Step 2: Prediction of missing rating of an item</a:t>
            </a:r>
            <a:r>
              <a:rPr lang="en-US" sz="2400" b="0" i="0" dirty="0">
                <a:effectLst/>
                <a:latin typeface="Nunito" panose="00000500000000000000" pitchFamily="2" charset="0"/>
              </a:rPr>
              <a:t> Now, the target user might be very similar to some users and may not be much similar to others. Hence, the ratings given to a particular item by the more similar users should be given more weightage than those given by less similar users and so on. This problem can be solved by using a weighted average approach. In this approach, you multiply the rating of each user with a similarity factor calculated using the above mention formula. The missing rating can be calculated as:</a:t>
            </a:r>
            <a:endParaRPr lang="en-US" sz="2400" b="0" i="0" dirty="0">
              <a:effectLst/>
              <a:latin typeface="Roboto" panose="02000000000000000000" pitchFamily="2" charset="0"/>
            </a:endParaRPr>
          </a:p>
        </p:txBody>
      </p:sp>
      <p:pic>
        <p:nvPicPr>
          <p:cNvPr id="6" name="Picture 5">
            <a:extLst>
              <a:ext uri="{FF2B5EF4-FFF2-40B4-BE49-F238E27FC236}">
                <a16:creationId xmlns:a16="http://schemas.microsoft.com/office/drawing/2014/main" id="{14D09823-3B4B-BC94-BF54-B5951D24CD9A}"/>
              </a:ext>
            </a:extLst>
          </p:cNvPr>
          <p:cNvPicPr>
            <a:picLocks noChangeAspect="1"/>
          </p:cNvPicPr>
          <p:nvPr/>
        </p:nvPicPr>
        <p:blipFill rotWithShape="1">
          <a:blip r:embed="rId2"/>
          <a:srcRect t="-472" r="15067" b="33032"/>
          <a:stretch/>
        </p:blipFill>
        <p:spPr>
          <a:xfrm>
            <a:off x="3695122" y="5417127"/>
            <a:ext cx="2733387" cy="678873"/>
          </a:xfrm>
          <a:prstGeom prst="rect">
            <a:avLst/>
          </a:prstGeom>
        </p:spPr>
      </p:pic>
    </p:spTree>
    <p:extLst>
      <p:ext uri="{BB962C8B-B14F-4D97-AF65-F5344CB8AC3E}">
        <p14:creationId xmlns:p14="http://schemas.microsoft.com/office/powerpoint/2010/main" val="824037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D4F4-D5AD-7408-A9BD-B16FC0BC7DD5}"/>
              </a:ext>
            </a:extLst>
          </p:cNvPr>
          <p:cNvSpPr>
            <a:spLocks noGrp="1"/>
          </p:cNvSpPr>
          <p:nvPr>
            <p:ph type="title"/>
          </p:nvPr>
        </p:nvSpPr>
        <p:spPr/>
        <p:txBody>
          <a:bodyPr/>
          <a:lstStyle/>
          <a:p>
            <a:r>
              <a:rPr lang="en-US" dirty="0"/>
              <a:t>Model Deployment </a:t>
            </a:r>
            <a:endParaRPr lang="en-IN" dirty="0"/>
          </a:p>
        </p:txBody>
      </p:sp>
      <p:sp>
        <p:nvSpPr>
          <p:cNvPr id="3" name="Content Placeholder 2">
            <a:extLst>
              <a:ext uri="{FF2B5EF4-FFF2-40B4-BE49-F238E27FC236}">
                <a16:creationId xmlns:a16="http://schemas.microsoft.com/office/drawing/2014/main" id="{D101C2E8-1AA8-0A56-968A-3D09BEA38A27}"/>
              </a:ext>
            </a:extLst>
          </p:cNvPr>
          <p:cNvSpPr>
            <a:spLocks noGrp="1"/>
          </p:cNvSpPr>
          <p:nvPr>
            <p:ph idx="1"/>
          </p:nvPr>
        </p:nvSpPr>
        <p:spPr/>
        <p:txBody>
          <a:bodyPr/>
          <a:lstStyle/>
          <a:p>
            <a:r>
              <a:rPr lang="en-US" dirty="0"/>
              <a:t>In this project we are deploying the model using </a:t>
            </a:r>
            <a:r>
              <a:rPr lang="en-US" dirty="0" err="1"/>
              <a:t>streamlit</a:t>
            </a:r>
            <a:r>
              <a:rPr lang="en-US" dirty="0"/>
              <a:t> </a:t>
            </a:r>
            <a:endParaRPr lang="en-IN" dirty="0"/>
          </a:p>
        </p:txBody>
      </p:sp>
    </p:spTree>
    <p:extLst>
      <p:ext uri="{BB962C8B-B14F-4D97-AF65-F5344CB8AC3E}">
        <p14:creationId xmlns:p14="http://schemas.microsoft.com/office/powerpoint/2010/main" val="100640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98FD-F809-4C7C-94C0-D9E147550B34}"/>
              </a:ext>
            </a:extLst>
          </p:cNvPr>
          <p:cNvSpPr>
            <a:spLocks noGrp="1"/>
          </p:cNvSpPr>
          <p:nvPr>
            <p:ph type="title"/>
          </p:nvPr>
        </p:nvSpPr>
        <p:spPr>
          <a:xfrm>
            <a:off x="1261872" y="365760"/>
            <a:ext cx="9692640" cy="63348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IN" sz="3600" b="1" u="sng" dirty="0">
                <a:effectLst>
                  <a:outerShdw blurRad="38100" dist="38100" dir="2700000" algn="tl">
                    <a:srgbClr val="000000">
                      <a:alpha val="43137"/>
                    </a:srgbClr>
                  </a:outerShdw>
                </a:effectLst>
              </a:rPr>
              <a:t>Data Sources &amp;Understanding of Datasets</a:t>
            </a:r>
          </a:p>
        </p:txBody>
      </p:sp>
      <p:sp>
        <p:nvSpPr>
          <p:cNvPr id="3" name="Content Placeholder 2">
            <a:extLst>
              <a:ext uri="{FF2B5EF4-FFF2-40B4-BE49-F238E27FC236}">
                <a16:creationId xmlns:a16="http://schemas.microsoft.com/office/drawing/2014/main" id="{963A0482-3635-443A-9A98-430805E986DC}"/>
              </a:ext>
            </a:extLst>
          </p:cNvPr>
          <p:cNvSpPr>
            <a:spLocks noGrp="1"/>
          </p:cNvSpPr>
          <p:nvPr>
            <p:ph idx="1"/>
          </p:nvPr>
        </p:nvSpPr>
        <p:spPr>
          <a:xfrm>
            <a:off x="1195883" y="1376315"/>
            <a:ext cx="9861757" cy="5250728"/>
          </a:xfrm>
        </p:spPr>
        <p:txBody>
          <a:bodyPr>
            <a:normAutofit/>
          </a:bodyPr>
          <a:lstStyle/>
          <a:p>
            <a:pPr marL="0" indent="0">
              <a:buNone/>
            </a:pPr>
            <a:r>
              <a:rPr lang="en-IN" sz="2000" b="1" dirty="0">
                <a:effectLst>
                  <a:outerShdw blurRad="38100" dist="38100" dir="2700000" algn="tl">
                    <a:srgbClr val="000000">
                      <a:alpha val="43137"/>
                    </a:srgbClr>
                  </a:outerShdw>
                </a:effectLst>
              </a:rPr>
              <a:t>Data-Crossing Dataset </a:t>
            </a:r>
            <a:r>
              <a:rPr lang="en-IN" sz="2000" dirty="0"/>
              <a:t>collected from </a:t>
            </a:r>
            <a:r>
              <a:rPr lang="en-IN" sz="2000" dirty="0" err="1"/>
              <a:t>ExcleR</a:t>
            </a:r>
            <a:endParaRPr lang="en-IN" sz="2000" dirty="0"/>
          </a:p>
          <a:p>
            <a:pPr marL="0" indent="0">
              <a:buNone/>
            </a:pPr>
            <a:r>
              <a:rPr lang="en-IN" sz="2000" b="1" dirty="0">
                <a:effectLst>
                  <a:outerShdw blurRad="38100" dist="38100" dir="2700000" algn="tl">
                    <a:srgbClr val="000000">
                      <a:alpha val="43137"/>
                    </a:srgbClr>
                  </a:outerShdw>
                </a:effectLst>
              </a:rPr>
              <a:t>Book-Crossing datasets Comprises of 3 files.</a:t>
            </a:r>
          </a:p>
          <a:p>
            <a:r>
              <a:rPr lang="en-IN" sz="2000" dirty="0">
                <a:effectLst>
                  <a:outerShdw blurRad="38100" dist="38100" dir="2700000" algn="tl">
                    <a:srgbClr val="000000">
                      <a:alpha val="43137"/>
                    </a:srgbClr>
                  </a:outerShdw>
                </a:effectLst>
              </a:rPr>
              <a:t>User</a:t>
            </a:r>
          </a:p>
          <a:p>
            <a:pPr marL="0" indent="0">
              <a:buNone/>
            </a:pPr>
            <a:r>
              <a:rPr lang="en-IN" sz="2000" dirty="0"/>
              <a:t>Contains the users.(User-ID) have been anonymized and map to                      </a:t>
            </a:r>
            <a:r>
              <a:rPr lang="en-IN" sz="2000" dirty="0" err="1"/>
              <a:t>integers.Demographic</a:t>
            </a:r>
            <a:r>
              <a:rPr lang="en-IN" sz="2000" dirty="0"/>
              <a:t> data is </a:t>
            </a:r>
            <a:r>
              <a:rPr lang="en-IN" sz="2000" dirty="0" err="1"/>
              <a:t>provoed</a:t>
            </a:r>
            <a:r>
              <a:rPr lang="en-IN" sz="2000" dirty="0"/>
              <a:t> (Location , Age).</a:t>
            </a:r>
          </a:p>
          <a:p>
            <a:pPr marL="0" indent="0">
              <a:buNone/>
            </a:pPr>
            <a:r>
              <a:rPr lang="en-IN" sz="2000" dirty="0">
                <a:effectLst>
                  <a:outerShdw blurRad="38100" dist="38100" dir="2700000" algn="tl">
                    <a:srgbClr val="000000">
                      <a:alpha val="43137"/>
                    </a:srgbClr>
                  </a:outerShdw>
                </a:effectLst>
              </a:rPr>
              <a:t>Books</a:t>
            </a:r>
          </a:p>
          <a:p>
            <a:pPr marL="0" indent="0">
              <a:buNone/>
            </a:pPr>
            <a:r>
              <a:rPr lang="en-IN" sz="2000" dirty="0"/>
              <a:t>Books are identified by their respective </a:t>
            </a:r>
            <a:r>
              <a:rPr lang="en-IN" sz="2000" dirty="0" err="1"/>
              <a:t>ISBN.Content</a:t>
            </a:r>
            <a:r>
              <a:rPr lang="en-IN" sz="2000" dirty="0"/>
              <a:t> –based information is given(Book-Title, Book-Author, Year-of-Publication, Publisher).URLs linking to cover images are also given, appearing </a:t>
            </a:r>
            <a:r>
              <a:rPr lang="en-IN" sz="2000" dirty="0" err="1"/>
              <a:t>inthree</a:t>
            </a:r>
            <a:r>
              <a:rPr lang="en-IN" sz="2000" dirty="0"/>
              <a:t> different flavours(Image-URL-S, Image-URL-M, Image-URL-L</a:t>
            </a:r>
            <a:r>
              <a:rPr lang="en-IN" sz="2000" dirty="0">
                <a:effectLst>
                  <a:outerShdw blurRad="38100" dist="38100" dir="2700000" algn="tl">
                    <a:srgbClr val="000000">
                      <a:alpha val="43137"/>
                    </a:srgbClr>
                  </a:outerShdw>
                </a:effectLst>
              </a:rPr>
              <a:t>),</a:t>
            </a:r>
            <a:r>
              <a:rPr lang="en-IN" sz="2000" dirty="0" err="1"/>
              <a:t>i.e</a:t>
            </a:r>
            <a:r>
              <a:rPr lang="en-IN" sz="2000" dirty="0"/>
              <a:t> , </a:t>
            </a:r>
            <a:r>
              <a:rPr lang="en-IN" sz="2000" dirty="0" err="1"/>
              <a:t>small,medium</a:t>
            </a:r>
            <a:r>
              <a:rPr lang="en-IN" sz="2000" dirty="0"/>
              <a:t> large</a:t>
            </a:r>
            <a:r>
              <a:rPr lang="en-IN" sz="2000" dirty="0">
                <a:effectLst>
                  <a:outerShdw blurRad="38100" dist="38100" dir="2700000" algn="tl">
                    <a:srgbClr val="000000">
                      <a:alpha val="43137"/>
                    </a:srgbClr>
                  </a:outerShdw>
                </a:effectLst>
              </a:rPr>
              <a:t>.</a:t>
            </a:r>
          </a:p>
          <a:p>
            <a:pPr marL="0" indent="0">
              <a:buNone/>
            </a:pPr>
            <a:r>
              <a:rPr lang="en-IN" sz="2000" dirty="0">
                <a:effectLst>
                  <a:outerShdw blurRad="38100" dist="38100" dir="2700000" algn="tl">
                    <a:srgbClr val="000000">
                      <a:alpha val="43137"/>
                    </a:srgbClr>
                  </a:outerShdw>
                </a:effectLst>
              </a:rPr>
              <a:t>Ratings</a:t>
            </a:r>
          </a:p>
          <a:p>
            <a:pPr marL="0" indent="0">
              <a:buNone/>
            </a:pPr>
            <a:r>
              <a:rPr lang="en-IN" sz="2000" dirty="0"/>
              <a:t>Contains the book rating information. Ratings(Book-Rating) ,expressed on a scale from 1-10(higher values denoting higher </a:t>
            </a:r>
            <a:r>
              <a:rPr lang="en-IN" sz="2000" dirty="0" err="1"/>
              <a:t>appreaciation</a:t>
            </a:r>
            <a:r>
              <a:rPr lang="en-IN" sz="2000" dirty="0"/>
              <a:t>),or </a:t>
            </a:r>
            <a:r>
              <a:rPr lang="en-IN" sz="2000" dirty="0" err="1"/>
              <a:t>implicit,expressed</a:t>
            </a:r>
            <a:r>
              <a:rPr lang="en-IN" sz="2000" dirty="0"/>
              <a:t> by 0</a:t>
            </a:r>
          </a:p>
          <a:p>
            <a:pPr marL="0" indent="0">
              <a:buNone/>
            </a:pPr>
            <a:endParaRPr lang="en-IN"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24360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A136-E3D4-B348-7D42-5101A74B948F}"/>
              </a:ext>
            </a:extLst>
          </p:cNvPr>
          <p:cNvSpPr>
            <a:spLocks noGrp="1"/>
          </p:cNvSpPr>
          <p:nvPr>
            <p:ph type="title"/>
          </p:nvPr>
        </p:nvSpPr>
        <p:spPr/>
        <p:txBody>
          <a:bodyPr/>
          <a:lstStyle/>
          <a:p>
            <a:r>
              <a:rPr lang="en-US" dirty="0"/>
              <a:t>Streamlit </a:t>
            </a:r>
            <a:endParaRPr lang="en-IN" dirty="0"/>
          </a:p>
        </p:txBody>
      </p:sp>
      <p:sp>
        <p:nvSpPr>
          <p:cNvPr id="3" name="Content Placeholder 2">
            <a:extLst>
              <a:ext uri="{FF2B5EF4-FFF2-40B4-BE49-F238E27FC236}">
                <a16:creationId xmlns:a16="http://schemas.microsoft.com/office/drawing/2014/main" id="{ED62EF25-720D-A069-8CAF-A7B7824F1D82}"/>
              </a:ext>
            </a:extLst>
          </p:cNvPr>
          <p:cNvSpPr>
            <a:spLocks noGrp="1"/>
          </p:cNvSpPr>
          <p:nvPr>
            <p:ph idx="1"/>
          </p:nvPr>
        </p:nvSpPr>
        <p:spPr/>
        <p:txBody>
          <a:bodyPr>
            <a:normAutofit/>
          </a:bodyPr>
          <a:lstStyle/>
          <a:p>
            <a:pPr>
              <a:buFont typeface="Wingdings" panose="05000000000000000000" pitchFamily="2" charset="2"/>
              <a:buChar char="Ø"/>
            </a:pPr>
            <a:r>
              <a:rPr lang="en-US" dirty="0"/>
              <a:t>We are using </a:t>
            </a:r>
            <a:r>
              <a:rPr lang="en-US" b="1" dirty="0">
                <a:solidFill>
                  <a:srgbClr val="92D050"/>
                </a:solidFill>
              </a:rPr>
              <a:t>Streamlit</a:t>
            </a:r>
            <a:r>
              <a:rPr lang="en-US" dirty="0"/>
              <a:t> to deploy the model </a:t>
            </a:r>
          </a:p>
          <a:p>
            <a:pPr>
              <a:buFont typeface="Wingdings" panose="05000000000000000000" pitchFamily="2" charset="2"/>
              <a:buChar char="Ø"/>
            </a:pPr>
            <a:r>
              <a:rPr lang="en-US" dirty="0"/>
              <a:t>We created the architecture of the </a:t>
            </a:r>
            <a:r>
              <a:rPr lang="en-US" b="1" dirty="0">
                <a:solidFill>
                  <a:srgbClr val="92D050"/>
                </a:solidFill>
              </a:rPr>
              <a:t>web Application </a:t>
            </a:r>
            <a:r>
              <a:rPr lang="en-US" dirty="0"/>
              <a:t>using </a:t>
            </a:r>
            <a:r>
              <a:rPr lang="en-US" dirty="0" err="1"/>
              <a:t>Streamlit</a:t>
            </a:r>
            <a:r>
              <a:rPr lang="en-US" dirty="0"/>
              <a:t> methods</a:t>
            </a:r>
          </a:p>
          <a:p>
            <a:pPr>
              <a:buFont typeface="Wingdings" panose="05000000000000000000" pitchFamily="2" charset="2"/>
              <a:buChar char="Ø"/>
            </a:pPr>
            <a:r>
              <a:rPr lang="en-US" dirty="0"/>
              <a:t>We recommended the books based on user-user similarity and displayed the recommended books using the </a:t>
            </a:r>
            <a:r>
              <a:rPr lang="en-US" dirty="0" err="1"/>
              <a:t>booktitle</a:t>
            </a:r>
            <a:r>
              <a:rPr lang="en-US" dirty="0"/>
              <a:t>, author and the </a:t>
            </a:r>
            <a:r>
              <a:rPr lang="en-US" dirty="0" err="1"/>
              <a:t>coverpage</a:t>
            </a:r>
            <a:r>
              <a:rPr lang="en-US" dirty="0"/>
              <a:t> image </a:t>
            </a:r>
          </a:p>
        </p:txBody>
      </p:sp>
    </p:spTree>
    <p:extLst>
      <p:ext uri="{BB962C8B-B14F-4D97-AF65-F5344CB8AC3E}">
        <p14:creationId xmlns:p14="http://schemas.microsoft.com/office/powerpoint/2010/main" val="464297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3C7A-51D8-F974-C27A-EED7BC195CCD}"/>
              </a:ext>
            </a:extLst>
          </p:cNvPr>
          <p:cNvSpPr>
            <a:spLocks noGrp="1"/>
          </p:cNvSpPr>
          <p:nvPr>
            <p:ph type="title"/>
          </p:nvPr>
        </p:nvSpPr>
        <p:spPr>
          <a:xfrm>
            <a:off x="1086643" y="256310"/>
            <a:ext cx="10018713" cy="883024"/>
          </a:xfrm>
        </p:spPr>
        <p:txBody>
          <a:bodyPr/>
          <a:lstStyle/>
          <a:p>
            <a:r>
              <a:rPr lang="en-US" dirty="0"/>
              <a:t>Web Interface</a:t>
            </a:r>
            <a:endParaRPr lang="en-IN" dirty="0"/>
          </a:p>
        </p:txBody>
      </p:sp>
      <p:pic>
        <p:nvPicPr>
          <p:cNvPr id="4" name="Picture 3">
            <a:extLst>
              <a:ext uri="{FF2B5EF4-FFF2-40B4-BE49-F238E27FC236}">
                <a16:creationId xmlns:a16="http://schemas.microsoft.com/office/drawing/2014/main" id="{C5515C1E-AA00-84D4-86E9-84E23C61F1CE}"/>
              </a:ext>
            </a:extLst>
          </p:cNvPr>
          <p:cNvPicPr>
            <a:picLocks noChangeAspect="1"/>
          </p:cNvPicPr>
          <p:nvPr/>
        </p:nvPicPr>
        <p:blipFill>
          <a:blip r:embed="rId2"/>
          <a:stretch>
            <a:fillRect/>
          </a:stretch>
        </p:blipFill>
        <p:spPr>
          <a:xfrm>
            <a:off x="1932039" y="1338190"/>
            <a:ext cx="8952091" cy="5263500"/>
          </a:xfrm>
          <a:prstGeom prst="rect">
            <a:avLst/>
          </a:prstGeom>
        </p:spPr>
      </p:pic>
    </p:spTree>
    <p:extLst>
      <p:ext uri="{BB962C8B-B14F-4D97-AF65-F5344CB8AC3E}">
        <p14:creationId xmlns:p14="http://schemas.microsoft.com/office/powerpoint/2010/main" val="3503072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6384-FE1B-EDC2-04D0-D802D6CEF0C6}"/>
              </a:ext>
            </a:extLst>
          </p:cNvPr>
          <p:cNvSpPr>
            <a:spLocks noGrp="1"/>
          </p:cNvSpPr>
          <p:nvPr>
            <p:ph type="title"/>
          </p:nvPr>
        </p:nvSpPr>
        <p:spPr>
          <a:xfrm>
            <a:off x="1086643" y="2552700"/>
            <a:ext cx="10018713" cy="1752599"/>
          </a:xfrm>
        </p:spPr>
        <p:txBody>
          <a:bodyPr/>
          <a:lstStyle/>
          <a:p>
            <a:r>
              <a:rPr lang="en-US" dirty="0"/>
              <a:t>Thank You</a:t>
            </a:r>
            <a:endParaRPr lang="en-IN" dirty="0"/>
          </a:p>
        </p:txBody>
      </p:sp>
    </p:spTree>
    <p:extLst>
      <p:ext uri="{BB962C8B-B14F-4D97-AF65-F5344CB8AC3E}">
        <p14:creationId xmlns:p14="http://schemas.microsoft.com/office/powerpoint/2010/main" val="354247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2F13-30D4-4189-947E-AF4183812E64}"/>
              </a:ext>
            </a:extLst>
          </p:cNvPr>
          <p:cNvSpPr>
            <a:spLocks noGrp="1"/>
          </p:cNvSpPr>
          <p:nvPr>
            <p:ph type="title"/>
          </p:nvPr>
        </p:nvSpPr>
        <p:spPr/>
        <p:txBody>
          <a:bodyPr/>
          <a:lstStyle/>
          <a:p>
            <a:r>
              <a:rPr lang="en-IN" dirty="0"/>
              <a:t>Recommender Systems-Background</a:t>
            </a:r>
          </a:p>
        </p:txBody>
      </p:sp>
      <p:sp>
        <p:nvSpPr>
          <p:cNvPr id="3" name="Content Placeholder 2">
            <a:extLst>
              <a:ext uri="{FF2B5EF4-FFF2-40B4-BE49-F238E27FC236}">
                <a16:creationId xmlns:a16="http://schemas.microsoft.com/office/drawing/2014/main" id="{9FB5297A-8932-4B84-BEB7-B2660C8E50D2}"/>
              </a:ext>
            </a:extLst>
          </p:cNvPr>
          <p:cNvSpPr>
            <a:spLocks noGrp="1"/>
          </p:cNvSpPr>
          <p:nvPr>
            <p:ph idx="1"/>
          </p:nvPr>
        </p:nvSpPr>
        <p:spPr/>
        <p:txBody>
          <a:bodyPr>
            <a:normAutofit fontScale="70000" lnSpcReduction="20000"/>
          </a:bodyPr>
          <a:lstStyle/>
          <a:p>
            <a:r>
              <a:rPr lang="en-IN" dirty="0"/>
              <a:t>There are two major approaches to recommendation system</a:t>
            </a:r>
          </a:p>
          <a:p>
            <a:pPr marL="0" indent="0">
              <a:buNone/>
            </a:pPr>
            <a:r>
              <a:rPr lang="en-IN" dirty="0"/>
              <a:t>  a) </a:t>
            </a:r>
            <a:r>
              <a:rPr lang="en-IN" dirty="0">
                <a:effectLst>
                  <a:outerShdw blurRad="38100" dist="38100" dir="2700000" algn="tl">
                    <a:srgbClr val="000000">
                      <a:alpha val="43137"/>
                    </a:srgbClr>
                  </a:outerShdw>
                </a:effectLst>
              </a:rPr>
              <a:t>Content-based: </a:t>
            </a:r>
            <a:r>
              <a:rPr lang="en-IN" dirty="0"/>
              <a:t>recommend books to a user that are similar to the ones the  </a:t>
            </a:r>
          </a:p>
          <a:p>
            <a:pPr marL="0" indent="0">
              <a:buNone/>
            </a:pPr>
            <a:r>
              <a:rPr lang="en-IN" dirty="0"/>
              <a:t>      </a:t>
            </a:r>
            <a:r>
              <a:rPr lang="en-IN" dirty="0" err="1"/>
              <a:t>omes</a:t>
            </a:r>
            <a:r>
              <a:rPr lang="en-IN" dirty="0"/>
              <a:t> the user </a:t>
            </a:r>
            <a:r>
              <a:rPr lang="en-IN" dirty="0" err="1"/>
              <a:t>prefreed</a:t>
            </a:r>
            <a:r>
              <a:rPr lang="en-IN" dirty="0"/>
              <a:t> in the past</a:t>
            </a:r>
          </a:p>
          <a:p>
            <a:pPr marL="0" indent="0">
              <a:buNone/>
            </a:pPr>
            <a:r>
              <a:rPr lang="en-IN" dirty="0"/>
              <a:t>b)</a:t>
            </a:r>
            <a:r>
              <a:rPr lang="en-IN" dirty="0">
                <a:effectLst>
                  <a:outerShdw blurRad="38100" dist="38100" dir="2700000" algn="tl">
                    <a:srgbClr val="000000">
                      <a:alpha val="43137"/>
                    </a:srgbClr>
                  </a:outerShdw>
                </a:effectLst>
              </a:rPr>
              <a:t>Collaborative</a:t>
            </a:r>
            <a:r>
              <a:rPr lang="en-IN" dirty="0"/>
              <a:t>: predict users preferences by </a:t>
            </a:r>
            <a:r>
              <a:rPr lang="en-IN" dirty="0" err="1"/>
              <a:t>analyzing</a:t>
            </a:r>
            <a:r>
              <a:rPr lang="en-IN" dirty="0"/>
              <a:t> relationships between          </a:t>
            </a:r>
          </a:p>
          <a:p>
            <a:pPr marL="0" indent="0">
              <a:buNone/>
            </a:pPr>
            <a:r>
              <a:rPr lang="en-IN" dirty="0"/>
              <a:t>    users and interdependencies among books and then </a:t>
            </a:r>
          </a:p>
          <a:p>
            <a:pPr marL="0" indent="0">
              <a:buNone/>
            </a:pPr>
            <a:r>
              <a:rPr lang="en-IN" dirty="0"/>
              <a:t>    extrapolate new associations</a:t>
            </a:r>
          </a:p>
          <a:p>
            <a:pPr marL="0" indent="0">
              <a:buNone/>
            </a:pPr>
            <a:endParaRPr lang="en-IN" dirty="0"/>
          </a:p>
          <a:p>
            <a:pPr marL="0" indent="0">
              <a:buNone/>
            </a:pPr>
            <a:r>
              <a:rPr lang="en-IN" dirty="0"/>
              <a:t>Another simple type of recommendations is </a:t>
            </a:r>
            <a:r>
              <a:rPr lang="en-IN" dirty="0">
                <a:effectLst>
                  <a:outerShdw blurRad="38100" dist="38100" dir="2700000" algn="tl">
                    <a:srgbClr val="000000">
                      <a:alpha val="43137"/>
                    </a:srgbClr>
                  </a:outerShdw>
                </a:effectLst>
              </a:rPr>
              <a:t>Popularity Based </a:t>
            </a:r>
            <a:r>
              <a:rPr lang="en-IN" dirty="0"/>
              <a:t>popularity based recommendation system are based on the rating of the books by all the users. This type works with the current trend of the books which are highly rated. </a:t>
            </a:r>
          </a:p>
        </p:txBody>
      </p:sp>
    </p:spTree>
    <p:extLst>
      <p:ext uri="{BB962C8B-B14F-4D97-AF65-F5344CB8AC3E}">
        <p14:creationId xmlns:p14="http://schemas.microsoft.com/office/powerpoint/2010/main" val="328057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0" y="0"/>
            <a:ext cx="12192000" cy="6857999"/>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A55F03C3-15BA-4061-A277-CF4AE6619B17}"/>
              </a:ext>
            </a:extLst>
          </p:cNvPr>
          <p:cNvSpPr>
            <a:spLocks noGrp="1"/>
          </p:cNvSpPr>
          <p:nvPr>
            <p:ph type="ctrTitle"/>
          </p:nvPr>
        </p:nvSpPr>
        <p:spPr>
          <a:xfrm>
            <a:off x="1028192" y="-121920"/>
            <a:ext cx="9964928" cy="23368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IN" sz="6000" b="1" u="sng" dirty="0"/>
              <a:t>Exploratory Data Analysis</a:t>
            </a:r>
          </a:p>
        </p:txBody>
      </p:sp>
      <p:sp>
        <p:nvSpPr>
          <p:cNvPr id="3" name="Subtitle 2">
            <a:extLst>
              <a:ext uri="{FF2B5EF4-FFF2-40B4-BE49-F238E27FC236}">
                <a16:creationId xmlns:a16="http://schemas.microsoft.com/office/drawing/2014/main" id="{F66EA02F-2471-46F8-B3B5-E8078F4EEA94}"/>
              </a:ext>
            </a:extLst>
          </p:cNvPr>
          <p:cNvSpPr>
            <a:spLocks noGrp="1"/>
          </p:cNvSpPr>
          <p:nvPr>
            <p:ph type="subTitle" idx="1"/>
          </p:nvPr>
        </p:nvSpPr>
        <p:spPr/>
        <p:txBody>
          <a:bodyPr/>
          <a:lstStyle/>
          <a:p>
            <a:r>
              <a:rPr lang="en-IN" dirty="0"/>
              <a:t>.</a:t>
            </a:r>
          </a:p>
        </p:txBody>
      </p:sp>
    </p:spTree>
    <p:extLst>
      <p:ext uri="{BB962C8B-B14F-4D97-AF65-F5344CB8AC3E}">
        <p14:creationId xmlns:p14="http://schemas.microsoft.com/office/powerpoint/2010/main" val="4211592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9181-8508-4923-B45F-3126BC404592}"/>
              </a:ext>
            </a:extLst>
          </p:cNvPr>
          <p:cNvSpPr>
            <a:spLocks noGrp="1"/>
          </p:cNvSpPr>
          <p:nvPr>
            <p:ph type="title"/>
          </p:nvPr>
        </p:nvSpPr>
        <p:spPr/>
        <p:txBody>
          <a:bodyPr/>
          <a:lstStyle/>
          <a:p>
            <a:r>
              <a:rPr lang="en-IN" u="sng" dirty="0">
                <a:effectLst>
                  <a:outerShdw blurRad="38100" dist="38100" dir="2700000" algn="tl">
                    <a:srgbClr val="000000">
                      <a:alpha val="43137"/>
                    </a:srgbClr>
                  </a:outerShdw>
                </a:effectLst>
              </a:rPr>
              <a:t>EDA</a:t>
            </a:r>
          </a:p>
        </p:txBody>
      </p:sp>
      <p:sp>
        <p:nvSpPr>
          <p:cNvPr id="3" name="Content Placeholder 2">
            <a:extLst>
              <a:ext uri="{FF2B5EF4-FFF2-40B4-BE49-F238E27FC236}">
                <a16:creationId xmlns:a16="http://schemas.microsoft.com/office/drawing/2014/main" id="{A6D26EC1-9841-4459-A7F1-D11D5D477D79}"/>
              </a:ext>
            </a:extLst>
          </p:cNvPr>
          <p:cNvSpPr>
            <a:spLocks noGrp="1"/>
          </p:cNvSpPr>
          <p:nvPr>
            <p:ph idx="1"/>
          </p:nvPr>
        </p:nvSpPr>
        <p:spPr>
          <a:xfrm>
            <a:off x="1329178" y="1828800"/>
            <a:ext cx="8528053" cy="4351337"/>
          </a:xfrm>
        </p:spPr>
        <p:txBody>
          <a:bodyPr>
            <a:normAutofit lnSpcReduction="10000"/>
          </a:bodyPr>
          <a:lstStyle/>
          <a:p>
            <a:pPr marL="0" indent="0">
              <a:buNone/>
            </a:pPr>
            <a:r>
              <a:rPr lang="en-IN" dirty="0"/>
              <a:t>The primary goal of EDA is to make data ‘clean’ implying that it should be devoid of redundancies. It aids in identifying incorrect data points so that they may be readily removed and the data cleaned. </a:t>
            </a:r>
            <a:r>
              <a:rPr lang="en-IN" dirty="0" err="1"/>
              <a:t>Furthermore,it</a:t>
            </a:r>
            <a:r>
              <a:rPr lang="en-IN" dirty="0"/>
              <a:t> aids us in comprehending the relationship between the variables, providing us with a broader view of the data and allowing us to expand on it by leveraging the relationship between the variables. It also aids in the evaluation of the datasets statistical measurements.</a:t>
            </a:r>
          </a:p>
          <a:p>
            <a:pPr marL="0" indent="0">
              <a:buNone/>
            </a:pPr>
            <a:r>
              <a:rPr lang="en-IN" dirty="0"/>
              <a:t>Outliers or abnormal occurrences in a dataset can have an impact on the accuracy of machine learning models. The dataset contained some missing or duplicate </a:t>
            </a:r>
            <a:r>
              <a:rPr lang="en-IN" dirty="0" err="1"/>
              <a:t>values.EDA</a:t>
            </a:r>
            <a:r>
              <a:rPr lang="en-IN" dirty="0"/>
              <a:t> is used to eliminate or resolve all of the datasets undesirable qualities.</a:t>
            </a:r>
          </a:p>
          <a:p>
            <a:pPr marL="0" indent="0">
              <a:buNone/>
            </a:pPr>
            <a:endParaRPr lang="en-IN" dirty="0"/>
          </a:p>
        </p:txBody>
      </p:sp>
    </p:spTree>
    <p:extLst>
      <p:ext uri="{BB962C8B-B14F-4D97-AF65-F5344CB8AC3E}">
        <p14:creationId xmlns:p14="http://schemas.microsoft.com/office/powerpoint/2010/main" val="65707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193F-2BA1-48FA-B7B9-42823B14AE4B}"/>
              </a:ext>
            </a:extLst>
          </p:cNvPr>
          <p:cNvSpPr>
            <a:spLocks noGrp="1"/>
          </p:cNvSpPr>
          <p:nvPr>
            <p:ph type="title"/>
          </p:nvPr>
        </p:nvSpPr>
        <p:spPr/>
        <p:txBody>
          <a:bodyPr/>
          <a:lstStyle/>
          <a:p>
            <a:r>
              <a:rPr lang="en-IN" u="sng" dirty="0">
                <a:effectLst>
                  <a:outerShdw blurRad="38100" dist="38100" dir="2700000" algn="tl">
                    <a:srgbClr val="000000">
                      <a:alpha val="43137"/>
                    </a:srgbClr>
                  </a:outerShdw>
                </a:effectLst>
              </a:rPr>
              <a:t>EDA</a:t>
            </a:r>
          </a:p>
        </p:txBody>
      </p:sp>
      <p:sp>
        <p:nvSpPr>
          <p:cNvPr id="3" name="Content Placeholder 2">
            <a:extLst>
              <a:ext uri="{FF2B5EF4-FFF2-40B4-BE49-F238E27FC236}">
                <a16:creationId xmlns:a16="http://schemas.microsoft.com/office/drawing/2014/main" id="{E946FFD3-7D0D-4F55-890B-AA77DA6DFF53}"/>
              </a:ext>
            </a:extLst>
          </p:cNvPr>
          <p:cNvSpPr>
            <a:spLocks noGrp="1"/>
          </p:cNvSpPr>
          <p:nvPr>
            <p:ph idx="1"/>
          </p:nvPr>
        </p:nvSpPr>
        <p:spPr/>
        <p:txBody>
          <a:bodyPr>
            <a:normAutofit fontScale="92500" lnSpcReduction="10000"/>
          </a:bodyPr>
          <a:lstStyle/>
          <a:p>
            <a:pPr marL="0" indent="0">
              <a:buNone/>
            </a:pPr>
            <a:r>
              <a:rPr lang="en-IN" dirty="0"/>
              <a:t>Following are the steps performed in EDA</a:t>
            </a:r>
          </a:p>
          <a:p>
            <a:r>
              <a:rPr lang="en-IN" dirty="0"/>
              <a:t>Loaded the data sets.</a:t>
            </a:r>
          </a:p>
          <a:p>
            <a:r>
              <a:rPr lang="en-IN" dirty="0"/>
              <a:t>Checked the description of the datasets like the data types, number if rows, columns, unique values etc.</a:t>
            </a:r>
          </a:p>
          <a:p>
            <a:r>
              <a:rPr lang="en-IN" dirty="0"/>
              <a:t>Drop duplicate values</a:t>
            </a:r>
          </a:p>
          <a:p>
            <a:r>
              <a:rPr lang="en-IN" dirty="0"/>
              <a:t>Merged Book and Ratings data</a:t>
            </a:r>
          </a:p>
          <a:p>
            <a:r>
              <a:rPr lang="en-IN" dirty="0" err="1"/>
              <a:t>Preprocessed</a:t>
            </a:r>
            <a:r>
              <a:rPr lang="en-IN" dirty="0"/>
              <a:t> data</a:t>
            </a:r>
          </a:p>
        </p:txBody>
      </p:sp>
    </p:spTree>
    <p:extLst>
      <p:ext uri="{BB962C8B-B14F-4D97-AF65-F5344CB8AC3E}">
        <p14:creationId xmlns:p14="http://schemas.microsoft.com/office/powerpoint/2010/main" val="982153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720A-E65F-4076-8367-04D22728E3F5}"/>
              </a:ext>
            </a:extLst>
          </p:cNvPr>
          <p:cNvSpPr>
            <a:spLocks noGrp="1"/>
          </p:cNvSpPr>
          <p:nvPr>
            <p:ph type="title"/>
          </p:nvPr>
        </p:nvSpPr>
        <p:spPr>
          <a:xfrm>
            <a:off x="609600" y="-30480"/>
            <a:ext cx="10972800" cy="1143000"/>
          </a:xfrm>
          <a:ln>
            <a:noFill/>
          </a:ln>
          <a:effectLst>
            <a:glow rad="635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l"/>
            <a:r>
              <a:rPr lang="en-IN" dirty="0">
                <a:effectLst>
                  <a:outerShdw blurRad="38100" dist="38100" dir="2700000" algn="tl">
                    <a:srgbClr val="000000">
                      <a:alpha val="43137"/>
                    </a:srgbClr>
                  </a:outerShdw>
                </a:effectLst>
              </a:rPr>
              <a:t>Rating counts</a:t>
            </a:r>
          </a:p>
        </p:txBody>
      </p:sp>
      <p:pic>
        <p:nvPicPr>
          <p:cNvPr id="1027" name="Picture 3"/>
          <p:cNvPicPr>
            <a:picLocks noGrp="1" noChangeAspect="1" noChangeArrowheads="1"/>
          </p:cNvPicPr>
          <p:nvPr>
            <p:ph sz="half" idx="1"/>
          </p:nvPr>
        </p:nvPicPr>
        <p:blipFill>
          <a:blip r:embed="rId2"/>
          <a:srcRect/>
          <a:stretch>
            <a:fillRect/>
          </a:stretch>
        </p:blipFill>
        <p:spPr bwMode="auto">
          <a:xfrm>
            <a:off x="264162" y="1473201"/>
            <a:ext cx="5638799" cy="4236720"/>
          </a:xfrm>
          <a:prstGeom prst="rect">
            <a:avLst/>
          </a:prstGeom>
          <a:solidFill>
            <a:schemeClr val="accent6"/>
          </a:solidFill>
          <a:ln w="76200">
            <a:noFill/>
            <a:miter lim="800000"/>
            <a:headEnd/>
            <a:tailEnd/>
          </a:ln>
          <a:effectLst>
            <a:glow rad="635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Content Placeholder 3">
            <a:extLst>
              <a:ext uri="{FF2B5EF4-FFF2-40B4-BE49-F238E27FC236}">
                <a16:creationId xmlns:a16="http://schemas.microsoft.com/office/drawing/2014/main" id="{13026448-47F2-4FCB-AAD0-63BBAE6ADF2A}"/>
              </a:ext>
            </a:extLst>
          </p:cNvPr>
          <p:cNvSpPr>
            <a:spLocks noGrp="1"/>
          </p:cNvSpPr>
          <p:nvPr>
            <p:ph sz="half" idx="2"/>
          </p:nvPr>
        </p:nvSpPr>
        <p:spPr>
          <a:xfrm>
            <a:off x="6289040" y="1473201"/>
            <a:ext cx="5902960" cy="4683759"/>
          </a:xfrm>
        </p:spPr>
        <p:txBody>
          <a:bodyPr>
            <a:normAutofit fontScale="62500" lnSpcReduction="20000"/>
          </a:bodyPr>
          <a:lstStyle/>
          <a:p>
            <a:pPr marL="514350" indent="-514350">
              <a:buNone/>
            </a:pPr>
            <a:endParaRPr lang="en-US" sz="2400" b="1" dirty="0"/>
          </a:p>
          <a:p>
            <a:pPr marL="514350" indent="-514350"/>
            <a:endParaRPr lang="en-US" sz="2400" b="1" dirty="0"/>
          </a:p>
          <a:p>
            <a:pPr marL="514350" indent="-514350"/>
            <a:r>
              <a:rPr lang="en-US" sz="2400" b="1" dirty="0"/>
              <a:t>This data shows the frequency of rating(grade) a user provided for the books.</a:t>
            </a:r>
          </a:p>
          <a:p>
            <a:pPr marL="514350" indent="-514350">
              <a:buNone/>
            </a:pPr>
            <a:endParaRPr lang="en-US" sz="2400" dirty="0"/>
          </a:p>
          <a:p>
            <a:pPr marL="514350" indent="-514350"/>
            <a:r>
              <a:rPr lang="en-US" sz="2400" b="1" dirty="0"/>
              <a:t>The data shows that most books are rated 0. The 0 rating doesn't always mean the books lack in some aspect but also that the books maybe left unrated.</a:t>
            </a:r>
          </a:p>
          <a:p>
            <a:pPr marL="514350" indent="-514350"/>
            <a:endParaRPr lang="en-US" sz="2400" dirty="0"/>
          </a:p>
          <a:p>
            <a:pPr marL="514350" indent="-514350"/>
            <a:r>
              <a:rPr lang="en-US" sz="2400" b="1" dirty="0"/>
              <a:t>-If we leave the rating '0' on x-axis the most popular rating chosen was 8. The ratings 1 and 2 are used rarely.</a:t>
            </a:r>
          </a:p>
          <a:p>
            <a:pPr marL="514350" indent="-514350"/>
            <a:endParaRPr lang="en-US" sz="2400" dirty="0"/>
          </a:p>
          <a:p>
            <a:pPr marL="514350" indent="-514350"/>
            <a:r>
              <a:rPr lang="en-US" sz="2400" b="1" dirty="0"/>
              <a:t>This rating points that most books fall in the 'good' category.</a:t>
            </a:r>
          </a:p>
          <a:p>
            <a:pPr marL="514350" indent="-514350"/>
            <a:endParaRPr lang="en-US" sz="2400" dirty="0"/>
          </a:p>
          <a:p>
            <a:pPr marL="514350" indent="-514350"/>
            <a:r>
              <a:rPr lang="en-US" sz="2400" b="1" dirty="0"/>
              <a:t>This data can be used to pinpoint what type or what book individually is rated well(is popular). This data can be further grouped according to the features.</a:t>
            </a:r>
            <a:endParaRPr lang="en-IN" sz="2400" b="1" dirty="0"/>
          </a:p>
        </p:txBody>
      </p:sp>
    </p:spTree>
    <p:extLst>
      <p:ext uri="{BB962C8B-B14F-4D97-AF65-F5344CB8AC3E}">
        <p14:creationId xmlns:p14="http://schemas.microsoft.com/office/powerpoint/2010/main" val="3445771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274086-DBC4-4534-ADD1-A99867C702D6}">
  <ds:schemaRefs>
    <ds:schemaRef ds:uri="http://schemas.microsoft.com/sharepoint/v3/contenttype/forms"/>
  </ds:schemaRefs>
</ds:datastoreItem>
</file>

<file path=customXml/itemProps2.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C17B96-44E1-4D27-8275-49488FA5EB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2421</TotalTime>
  <Words>1975</Words>
  <Application>Microsoft Office PowerPoint</Application>
  <PresentationFormat>Widescreen</PresentationFormat>
  <Paragraphs>201</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Corbel</vt:lpstr>
      <vt:lpstr>Nunito</vt:lpstr>
      <vt:lpstr>Roboto</vt:lpstr>
      <vt:lpstr>Wingdings</vt:lpstr>
      <vt:lpstr>Parallax</vt:lpstr>
      <vt:lpstr>Book Recommendation system</vt:lpstr>
      <vt:lpstr>Project Report Sections</vt:lpstr>
      <vt:lpstr>PowerPoint Presentation</vt:lpstr>
      <vt:lpstr>Data Sources &amp;Understanding of Datasets</vt:lpstr>
      <vt:lpstr>Recommender Systems-Background</vt:lpstr>
      <vt:lpstr>Exploratory Data Analysis</vt:lpstr>
      <vt:lpstr>EDA</vt:lpstr>
      <vt:lpstr>EDA</vt:lpstr>
      <vt:lpstr>Rating counts</vt:lpstr>
      <vt:lpstr>PowerPoint Presentation</vt:lpstr>
      <vt:lpstr>Age Distribution</vt:lpstr>
      <vt:lpstr>Top 10Books</vt:lpstr>
      <vt:lpstr>Top 7Publishers with the most books</vt:lpstr>
      <vt:lpstr>Histogram of the Year of Publication</vt:lpstr>
      <vt:lpstr>UserIDs With Highest Number Of Rating</vt:lpstr>
      <vt:lpstr>Countries With Most Users</vt:lpstr>
      <vt:lpstr>Top 7Countries With the Most Users</vt:lpstr>
      <vt:lpstr>USA </vt:lpstr>
      <vt:lpstr>Popular Books amongst Kids(Age&lt;=12)</vt:lpstr>
      <vt:lpstr>PowerPoint Presentation</vt:lpstr>
      <vt:lpstr>Popular Books amongst Teens(12&lt;=Age&lt;18)</vt:lpstr>
      <vt:lpstr>PowerPoint Presentation</vt:lpstr>
      <vt:lpstr>Popular Books amongst Young Adults (18&lt;=Age&lt;39)</vt:lpstr>
      <vt:lpstr>PowerPoint Presentation</vt:lpstr>
      <vt:lpstr>Popular Books amongst Middle-Aged Adults (39&lt;=Age&lt;60)</vt:lpstr>
      <vt:lpstr>PowerPoint Presentation</vt:lpstr>
      <vt:lpstr>Popular Books amongst Senior Citizens Adults (Age&gt;60)</vt:lpstr>
      <vt:lpstr>PowerPoint Presentation</vt:lpstr>
      <vt:lpstr>PowerPoint Presentation</vt:lpstr>
      <vt:lpstr>Books</vt:lpstr>
      <vt:lpstr>Users</vt:lpstr>
      <vt:lpstr>Ratings</vt:lpstr>
      <vt:lpstr>User-Based Model</vt:lpstr>
      <vt:lpstr>Introduction</vt:lpstr>
      <vt:lpstr>PowerPoint Presentation</vt:lpstr>
      <vt:lpstr>Introduction</vt:lpstr>
      <vt:lpstr>Introduction</vt:lpstr>
      <vt:lpstr>Introduction</vt:lpstr>
      <vt:lpstr>Model Deployment </vt:lpstr>
      <vt:lpstr>Streamlit </vt:lpstr>
      <vt:lpstr>Web Interface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rasula prashanth</dc:creator>
  <cp:lastModifiedBy>ASUS</cp:lastModifiedBy>
  <cp:revision>25</cp:revision>
  <dcterms:created xsi:type="dcterms:W3CDTF">2023-06-04T15:28:55Z</dcterms:created>
  <dcterms:modified xsi:type="dcterms:W3CDTF">2023-06-07T10:32:50Z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